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0" r:id="rId2"/>
    <p:sldId id="261" r:id="rId3"/>
    <p:sldId id="289" r:id="rId4"/>
    <p:sldId id="290" r:id="rId5"/>
    <p:sldId id="297" r:id="rId6"/>
    <p:sldId id="302" r:id="rId7"/>
    <p:sldId id="292" r:id="rId8"/>
    <p:sldId id="293" r:id="rId9"/>
    <p:sldId id="307" r:id="rId10"/>
    <p:sldId id="294" r:id="rId11"/>
    <p:sldId id="296" r:id="rId12"/>
    <p:sldId id="295" r:id="rId13"/>
    <p:sldId id="273" r:id="rId14"/>
    <p:sldId id="266" r:id="rId15"/>
    <p:sldId id="283" r:id="rId16"/>
    <p:sldId id="305" r:id="rId17"/>
    <p:sldId id="306" r:id="rId18"/>
    <p:sldId id="286" r:id="rId19"/>
  </p:sldIdLst>
  <p:sldSz cx="7562850" cy="10688638"/>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icis Pontpoint - Qualité de Vie" initials="MP-QdV" lastIdx="0" clrIdx="0">
    <p:extLst>
      <p:ext uri="{19B8F6BF-5375-455C-9EA6-DF929625EA0E}">
        <p15:presenceInfo xmlns:p15="http://schemas.microsoft.com/office/powerpoint/2012/main" userId="Medicis Pontpoint - Qualité de Vie" providerId="None"/>
      </p:ext>
    </p:extLst>
  </p:cmAuthor>
  <p:cmAuthor id="2" name="Medicis Pontpoint - Qualité de Vie" initials="MP-QdV [2]" lastIdx="1" clrIdx="1">
    <p:extLst>
      <p:ext uri="{19B8F6BF-5375-455C-9EA6-DF929625EA0E}">
        <p15:presenceInfo xmlns:p15="http://schemas.microsoft.com/office/powerpoint/2012/main" userId="S-1-5-21-1508939343-2933542139-1514774565-6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6699"/>
    <a:srgbClr val="FF3399"/>
    <a:srgbClr val="E6665C"/>
    <a:srgbClr val="CC99FF"/>
    <a:srgbClr val="604E48"/>
    <a:srgbClr val="755E56"/>
    <a:srgbClr val="6D5851"/>
    <a:srgbClr val="FFFFFF"/>
    <a:srgbClr val="524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51" autoAdjust="0"/>
  </p:normalViewPr>
  <p:slideViewPr>
    <p:cSldViewPr snapToGrid="0" snapToObjects="1">
      <p:cViewPr varScale="1">
        <p:scale>
          <a:sx n="75" d="100"/>
          <a:sy n="75" d="100"/>
        </p:scale>
        <p:origin x="3006" y="54"/>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7B16A0-31E8-C845-84AA-6903F401FD19}" type="datetimeFigureOut">
              <a:rPr lang="fr-FR" smtClean="0"/>
              <a:t>12/11/2025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388356-AA1F-C942-8EE3-DA7B18AD0E76}" type="slidenum">
              <a:rPr lang="fr-FR" smtClean="0"/>
              <a:t>‹N°›</a:t>
            </a:fld>
            <a:endParaRPr lang="fr-FR"/>
          </a:p>
        </p:txBody>
      </p:sp>
    </p:spTree>
    <p:extLst>
      <p:ext uri="{BB962C8B-B14F-4D97-AF65-F5344CB8AC3E}">
        <p14:creationId xmlns:p14="http://schemas.microsoft.com/office/powerpoint/2010/main" val="295443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EBC6E9-2D90-6944-8CE2-B76C8D17DBB4}" type="datetimeFigureOut">
              <a:rPr lang="fr-FR" smtClean="0"/>
              <a:t>12/11/2025</a:t>
            </a:fld>
            <a:endParaRPr lang="fr-FR"/>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356207-A42C-5448-8700-0CBE3668169B}" type="slidenum">
              <a:rPr lang="fr-FR" smtClean="0"/>
              <a:t>‹N°›</a:t>
            </a:fld>
            <a:endParaRPr lang="fr-FR"/>
          </a:p>
        </p:txBody>
      </p:sp>
    </p:spTree>
    <p:extLst>
      <p:ext uri="{BB962C8B-B14F-4D97-AF65-F5344CB8AC3E}">
        <p14:creationId xmlns:p14="http://schemas.microsoft.com/office/powerpoint/2010/main" val="379665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44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143209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84177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7741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12/11/2025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6105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7293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5ADFA3-6D09-134D-AA88-A61BDE351E7C}" type="datetimeFigureOut">
              <a:rPr lang="fr-FR" smtClean="0"/>
              <a:t>12/11/2025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93049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25ADFA3-6D09-134D-AA88-A61BDE351E7C}" type="datetimeFigureOut">
              <a:rPr lang="fr-FR" smtClean="0"/>
              <a:t>12/11/2025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0032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ADFA3-6D09-134D-AA88-A61BDE351E7C}" type="datetimeFigureOut">
              <a:rPr lang="fr-FR" smtClean="0"/>
              <a:t>12/11/2025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2079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6275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12/11/2025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090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900" b="1" i="0">
                <a:solidFill>
                  <a:schemeClr val="tx1">
                    <a:tint val="75000"/>
                  </a:schemeClr>
                </a:solidFill>
                <a:latin typeface="Arial"/>
                <a:cs typeface="Arial"/>
              </a:defRPr>
            </a:lvl1pPr>
          </a:lstStyle>
          <a:p>
            <a:fld id="{D25ADFA3-6D09-134D-AA88-A61BDE351E7C}" type="datetimeFigureOut">
              <a:rPr lang="fr-FR" smtClean="0"/>
              <a:pPr/>
              <a:t>12/11/2025</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900" b="1" i="0">
                <a:solidFill>
                  <a:schemeClr val="tx1">
                    <a:tint val="75000"/>
                  </a:schemeClr>
                </a:solidFill>
                <a:latin typeface="Arial"/>
                <a:cs typeface="Aria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900" b="1" i="0">
                <a:solidFill>
                  <a:schemeClr val="tx1">
                    <a:tint val="75000"/>
                  </a:schemeClr>
                </a:solidFill>
                <a:latin typeface="Arial"/>
                <a:cs typeface="Arial"/>
              </a:defRPr>
            </a:lvl1pPr>
          </a:lstStyle>
          <a:p>
            <a:fld id="{5D5E2455-803E-1648-97B5-B803AFB9661C}" type="slidenum">
              <a:rPr lang="fr-FR" smtClean="0"/>
              <a:pPr/>
              <a:t>‹N°›</a:t>
            </a:fld>
            <a:endParaRPr lang="fr-FR"/>
          </a:p>
        </p:txBody>
      </p:sp>
    </p:spTree>
    <p:extLst>
      <p:ext uri="{BB962C8B-B14F-4D97-AF65-F5344CB8AC3E}">
        <p14:creationId xmlns:p14="http://schemas.microsoft.com/office/powerpoint/2010/main" val="226860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000" b="0" i="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vdpri-my.sharepoint.com/personal/nvignolet_expertise-soins_fr/Documents/Doc1.docx?web=1"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8.jpeg"/><Relationship Id="rId7"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9.pn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8.jpe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2.wdp"/><Relationship Id="rId10" Type="http://schemas.openxmlformats.org/officeDocument/2006/relationships/image" Target="../media/image50.jpeg"/><Relationship Id="rId4" Type="http://schemas.openxmlformats.org/officeDocument/2006/relationships/image" Target="../media/image47.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1.png"/><Relationship Id="rId4" Type="http://schemas.openxmlformats.org/officeDocument/2006/relationships/image" Target="../media/image8.jpeg"/><Relationship Id="rId9"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5.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2.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0.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9.emf"/><Relationship Id="rId4" Type="http://schemas.openxmlformats.org/officeDocument/2006/relationships/image" Target="../media/image21.pn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jpeg"/><Relationship Id="rId7"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9.pn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jpeg"/><Relationship Id="rId7"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61425" y="359998"/>
            <a:ext cx="6840000" cy="1907998"/>
          </a:xfrm>
          <a:prstGeom prst="rect">
            <a:avLst/>
          </a:prstGeom>
          <a:solidFill>
            <a:srgbClr val="C50B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empreinte_blanc_fondtransparent.png"/>
          <p:cNvPicPr>
            <a:picLocks noChangeAspect="1"/>
          </p:cNvPicPr>
          <p:nvPr/>
        </p:nvPicPr>
        <p:blipFill rotWithShape="1">
          <a:blip r:embed="rId2" cstate="email">
            <a:extLst>
              <a:ext uri="{28A0092B-C50C-407E-A947-70E740481C1C}">
                <a14:useLocalDpi xmlns:a14="http://schemas.microsoft.com/office/drawing/2010/main" val="0"/>
              </a:ext>
            </a:extLst>
          </a:blip>
          <a:srcRect r="-3050"/>
          <a:stretch/>
        </p:blipFill>
        <p:spPr>
          <a:xfrm>
            <a:off x="5098055" y="306131"/>
            <a:ext cx="2103370" cy="1931854"/>
          </a:xfrm>
          <a:prstGeom prst="rect">
            <a:avLst/>
          </a:prstGeom>
          <a:ln>
            <a:noFill/>
          </a:ln>
        </p:spPr>
      </p:pic>
      <p:sp>
        <p:nvSpPr>
          <p:cNvPr id="27" name="Text Box 6"/>
          <p:cNvSpPr txBox="1">
            <a:spLocks noChangeArrowheads="1"/>
          </p:cNvSpPr>
          <p:nvPr/>
        </p:nvSpPr>
        <p:spPr bwMode="auto">
          <a:xfrm>
            <a:off x="360000" y="1258790"/>
            <a:ext cx="4896000" cy="5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88000" tIns="0" rIns="0" bIns="0" anchor="t">
            <a:noAutofit/>
          </a:bodyPr>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nSpc>
                <a:spcPct val="70000"/>
              </a:lnSpc>
            </a:pPr>
            <a:r>
              <a:rPr lang="fr-FR" sz="2800" dirty="0">
                <a:solidFill>
                  <a:srgbClr val="FFFFFF"/>
                </a:solidFill>
              </a:rPr>
              <a:t>Les Jardins Médicis</a:t>
            </a:r>
          </a:p>
        </p:txBody>
      </p:sp>
      <p:sp>
        <p:nvSpPr>
          <p:cNvPr id="30" name="Rectangle 5"/>
          <p:cNvSpPr>
            <a:spLocks noChangeArrowheads="1"/>
          </p:cNvSpPr>
          <p:nvPr/>
        </p:nvSpPr>
        <p:spPr bwMode="auto">
          <a:xfrm>
            <a:off x="361425" y="10276555"/>
            <a:ext cx="6840000" cy="361950"/>
          </a:xfrm>
          <a:prstGeom prst="rect">
            <a:avLst/>
          </a:prstGeom>
          <a:noFill/>
          <a:ln>
            <a:noFill/>
          </a:ln>
          <a:effectLst/>
        </p:spPr>
        <p:txBody>
          <a:bodyPr wrap="none" anchor="ctr"/>
          <a:lstStyle/>
          <a:p>
            <a:pPr algn="ctr"/>
            <a:r>
              <a:rPr lang="fr-FR" sz="900" dirty="0">
                <a:solidFill>
                  <a:srgbClr val="52423C"/>
                </a:solidFill>
                <a:latin typeface="Arial"/>
                <a:cs typeface="Arial"/>
              </a:rPr>
              <a:t>31 place de la ferme du </a:t>
            </a:r>
            <a:r>
              <a:rPr lang="fr-FR" sz="900" dirty="0" err="1">
                <a:solidFill>
                  <a:srgbClr val="52423C"/>
                </a:solidFill>
                <a:latin typeface="Arial"/>
                <a:cs typeface="Arial"/>
              </a:rPr>
              <a:t>Fay</a:t>
            </a:r>
            <a:r>
              <a:rPr lang="fr-FR" sz="900" dirty="0">
                <a:solidFill>
                  <a:srgbClr val="52423C"/>
                </a:solidFill>
                <a:latin typeface="Arial"/>
                <a:cs typeface="Arial"/>
              </a:rPr>
              <a:t> 60700 PONTPOINT • Tél. : 03 44 56 82 82 • medicis-pontpoint@domusvi.com </a:t>
            </a:r>
          </a:p>
        </p:txBody>
      </p:sp>
      <p:pic>
        <p:nvPicPr>
          <p:cNvPr id="64" name="Image 63"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3425" y="9795632"/>
            <a:ext cx="1655999" cy="480923"/>
          </a:xfrm>
          <a:prstGeom prst="rect">
            <a:avLst/>
          </a:prstGeom>
        </p:spPr>
      </p:pic>
      <p:sp>
        <p:nvSpPr>
          <p:cNvPr id="41" name="Espace réservé de la date 3"/>
          <p:cNvSpPr>
            <a:spLocks noGrp="1"/>
          </p:cNvSpPr>
          <p:nvPr>
            <p:ph type="dt" sz="half" idx="10"/>
          </p:nvPr>
        </p:nvSpPr>
        <p:spPr>
          <a:xfrm>
            <a:off x="5255999" y="830757"/>
            <a:ext cx="1764665" cy="946284"/>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800" rIns="0" bIns="46800"/>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gn="ctr">
              <a:lnSpc>
                <a:spcPct val="80000"/>
              </a:lnSpc>
            </a:pPr>
            <a:r>
              <a:rPr lang="fr-FR" sz="2400" dirty="0">
                <a:solidFill>
                  <a:srgbClr val="755E56"/>
                </a:solidFill>
              </a:rPr>
              <a:t>Novembre</a:t>
            </a:r>
          </a:p>
          <a:p>
            <a:pPr algn="ctr">
              <a:lnSpc>
                <a:spcPct val="80000"/>
              </a:lnSpc>
            </a:pPr>
            <a:r>
              <a:rPr lang="fr-FR" sz="2400" dirty="0">
                <a:solidFill>
                  <a:srgbClr val="755E56"/>
                </a:solidFill>
              </a:rPr>
              <a:t>2025</a:t>
            </a:r>
          </a:p>
        </p:txBody>
      </p:sp>
      <p:pic>
        <p:nvPicPr>
          <p:cNvPr id="3" name="Imag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6581" y="2335190"/>
            <a:ext cx="2971839" cy="2676293"/>
          </a:xfrm>
          <a:prstGeom prst="rect">
            <a:avLst/>
          </a:prstGeom>
        </p:spPr>
      </p:pic>
      <p:pic>
        <p:nvPicPr>
          <p:cNvPr id="23" name="Image 22" descr="domusVi_fondempreinte_blanc.png">
            <a:hlinkClick r:id="rId5"/>
          </p:cNvPr>
          <p:cNvPicPr>
            <a:picLocks noChangeAspect="1"/>
          </p:cNvPicPr>
          <p:nvPr/>
        </p:nvPicPr>
        <p:blipFill rotWithShape="1">
          <a:blip r:embed="rId6" cstate="email">
            <a:extLst>
              <a:ext uri="{28A0092B-C50C-407E-A947-70E740481C1C}">
                <a14:useLocalDpi xmlns:a14="http://schemas.microsoft.com/office/drawing/2010/main" val="0"/>
              </a:ext>
            </a:extLst>
          </a:blip>
          <a:srcRect l="70925" t="32498" r="10496" b="31526"/>
          <a:stretch/>
        </p:blipFill>
        <p:spPr>
          <a:xfrm>
            <a:off x="231880" y="2305980"/>
            <a:ext cx="2971839" cy="2804591"/>
          </a:xfrm>
          <a:prstGeom prst="rect">
            <a:avLst/>
          </a:prstGeom>
        </p:spPr>
      </p:pic>
      <p:sp>
        <p:nvSpPr>
          <p:cNvPr id="63" name="Rectangle 4"/>
          <p:cNvSpPr txBox="1">
            <a:spLocks noChangeArrowheads="1"/>
          </p:cNvSpPr>
          <p:nvPr/>
        </p:nvSpPr>
        <p:spPr>
          <a:xfrm>
            <a:off x="2916000" y="3415277"/>
            <a:ext cx="4679999" cy="3769789"/>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2">
              <a:lnSpc>
                <a:spcPct val="90000"/>
              </a:lnSpc>
              <a:spcBef>
                <a:spcPts val="0"/>
              </a:spcBef>
            </a:pPr>
            <a:endParaRPr lang="fr-FR" sz="1800" dirty="0">
              <a:solidFill>
                <a:schemeClr val="tx1"/>
              </a:solidFill>
              <a:latin typeface="Arial" charset="0"/>
              <a:cs typeface="Arial" charset="0"/>
            </a:endParaRPr>
          </a:p>
        </p:txBody>
      </p:sp>
      <p:sp>
        <p:nvSpPr>
          <p:cNvPr id="4" name="Rectangle 3"/>
          <p:cNvSpPr/>
          <p:nvPr/>
        </p:nvSpPr>
        <p:spPr>
          <a:xfrm>
            <a:off x="3880859" y="2411493"/>
            <a:ext cx="3320566" cy="369332"/>
          </a:xfrm>
          <a:prstGeom prst="rect">
            <a:avLst/>
          </a:prstGeom>
        </p:spPr>
        <p:txBody>
          <a:bodyPr wrap="square">
            <a:spAutoFit/>
          </a:bodyPr>
          <a:lstStyle/>
          <a:p>
            <a:endParaRPr lang="fr-FR" dirty="0"/>
          </a:p>
        </p:txBody>
      </p:sp>
      <p:pic>
        <p:nvPicPr>
          <p:cNvPr id="4098" name="Picture 2" descr="20 Automne images, photos et illustrations pour whatsa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2738755"/>
            <a:ext cx="3860799" cy="23718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anson d'automne&quot; de Paul Verlaine. - Les poésies par Mathilde, Fabien et  Abdulkadi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 y="5110571"/>
            <a:ext cx="6819900" cy="458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5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10</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675732" y="1089969"/>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endParaRPr lang="fr-FR" sz="2200" dirty="0">
              <a:solidFill>
                <a:srgbClr val="FFFFFF"/>
              </a:solidFill>
            </a:endParaRPr>
          </a:p>
        </p:txBody>
      </p:sp>
      <p:sp>
        <p:nvSpPr>
          <p:cNvPr id="4" name="Titre 3"/>
          <p:cNvSpPr>
            <a:spLocks noGrp="1"/>
          </p:cNvSpPr>
          <p:nvPr>
            <p:ph type="title"/>
          </p:nvPr>
        </p:nvSpPr>
        <p:spPr/>
        <p:txBody>
          <a:bodyPr/>
          <a:lstStyle/>
          <a:p>
            <a:r>
              <a:rPr lang="fr-FR" dirty="0">
                <a:solidFill>
                  <a:schemeClr val="bg1"/>
                </a:solidFill>
              </a:rPr>
              <a:t>Saviez-vous?</a:t>
            </a:r>
          </a:p>
        </p:txBody>
      </p:sp>
      <p:pic>
        <p:nvPicPr>
          <p:cNvPr id="4098" name="Picture 2" descr="astuces de grand mère – Les astuces de Grand- Mèr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5732" y="2368739"/>
            <a:ext cx="6360068" cy="748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6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669590" y="217053"/>
            <a:ext cx="1633870" cy="475529"/>
          </a:xfrm>
          <a:prstGeom prst="rect">
            <a:avLst/>
          </a:prstGeom>
        </p:spPr>
      </p:pic>
      <p:pic>
        <p:nvPicPr>
          <p:cNvPr id="6" name="Image 5"/>
          <p:cNvPicPr>
            <a:picLocks noChangeAspect="1"/>
          </p:cNvPicPr>
          <p:nvPr/>
        </p:nvPicPr>
        <p:blipFill>
          <a:blip r:embed="rId3"/>
          <a:stretch>
            <a:fillRect/>
          </a:stretch>
        </p:blipFill>
        <p:spPr>
          <a:xfrm>
            <a:off x="325422" y="576281"/>
            <a:ext cx="1355482" cy="1316754"/>
          </a:xfrm>
          <a:prstGeom prst="rect">
            <a:avLst/>
          </a:prstGeom>
        </p:spPr>
      </p:pic>
      <p:pic>
        <p:nvPicPr>
          <p:cNvPr id="10" name="Image 9"/>
          <p:cNvPicPr>
            <a:picLocks noChangeAspect="1"/>
          </p:cNvPicPr>
          <p:nvPr/>
        </p:nvPicPr>
        <p:blipFill>
          <a:blip r:embed="rId4"/>
          <a:stretch>
            <a:fillRect/>
          </a:stretch>
        </p:blipFill>
        <p:spPr>
          <a:xfrm>
            <a:off x="3594158" y="10139688"/>
            <a:ext cx="531866" cy="531866"/>
          </a:xfrm>
          <a:prstGeom prst="rect">
            <a:avLst/>
          </a:prstGeom>
        </p:spPr>
      </p:pic>
      <p:sp>
        <p:nvSpPr>
          <p:cNvPr id="13" name="ZoneTexte 12"/>
          <p:cNvSpPr txBox="1"/>
          <p:nvPr/>
        </p:nvSpPr>
        <p:spPr>
          <a:xfrm>
            <a:off x="3709248" y="10139688"/>
            <a:ext cx="301686" cy="369332"/>
          </a:xfrm>
          <a:prstGeom prst="rect">
            <a:avLst/>
          </a:prstGeom>
          <a:noFill/>
        </p:spPr>
        <p:txBody>
          <a:bodyPr wrap="none" rtlCol="0">
            <a:spAutoFit/>
          </a:bodyPr>
          <a:lstStyle/>
          <a:p>
            <a:r>
              <a:rPr lang="fr-FR" dirty="0">
                <a:solidFill>
                  <a:schemeClr val="bg1"/>
                </a:solidFill>
              </a:rPr>
              <a:t>9</a:t>
            </a:r>
          </a:p>
        </p:txBody>
      </p:sp>
      <p:sp>
        <p:nvSpPr>
          <p:cNvPr id="9" name="Rectangle 16"/>
          <p:cNvSpPr txBox="1">
            <a:spLocks noChangeArrowheads="1"/>
          </p:cNvSpPr>
          <p:nvPr/>
        </p:nvSpPr>
        <p:spPr>
          <a:xfrm>
            <a:off x="1230126" y="823505"/>
            <a:ext cx="6073333" cy="725895"/>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a:solidFill>
                  <a:srgbClr val="FFFFFF"/>
                </a:solidFill>
              </a:rPr>
              <a:t>Evènements Pontpoint</a:t>
            </a:r>
          </a:p>
        </p:txBody>
      </p:sp>
      <p:pic>
        <p:nvPicPr>
          <p:cNvPr id="5122" name="Picture 2" descr="Toutes les fêtes à Pontpoin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5422" y="3182911"/>
            <a:ext cx="7055766" cy="396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3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602798" y="4084844"/>
            <a:ext cx="6525692" cy="952501"/>
          </a:xfrm>
        </p:spPr>
        <p:txBody>
          <a:bodyPr>
            <a:noAutofit/>
          </a:bodyPr>
          <a:lstStyle/>
          <a:p>
            <a:r>
              <a:rPr lang="fr-FR" sz="1800" b="1" dirty="0">
                <a:solidFill>
                  <a:srgbClr val="CC99FF"/>
                </a:solidFill>
                <a:latin typeface="Arial" panose="020B0604020202020204" pitchFamily="34" charset="0"/>
                <a:cs typeface="Arial" panose="020B0604020202020204" pitchFamily="34" charset="0"/>
              </a:rPr>
              <a:t>Anniversaire le vendredi 31 octobre avec </a:t>
            </a:r>
          </a:p>
          <a:p>
            <a:r>
              <a:rPr lang="fr-FR" sz="1800" b="1" dirty="0">
                <a:solidFill>
                  <a:srgbClr val="CC99FF"/>
                </a:solidFill>
                <a:latin typeface="Arial" panose="020B0604020202020204" pitchFamily="34" charset="0"/>
                <a:cs typeface="Arial" panose="020B0604020202020204" pitchFamily="34" charset="0"/>
              </a:rPr>
              <a:t>« Régis </a:t>
            </a:r>
            <a:r>
              <a:rPr lang="fr-FR" sz="1800" b="1" dirty="0" err="1">
                <a:solidFill>
                  <a:srgbClr val="CC99FF"/>
                </a:solidFill>
                <a:latin typeface="Arial" panose="020B0604020202020204" pitchFamily="34" charset="0"/>
                <a:cs typeface="Arial" panose="020B0604020202020204" pitchFamily="34" charset="0"/>
              </a:rPr>
              <a:t>Rosselin</a:t>
            </a:r>
            <a:r>
              <a:rPr lang="fr-FR" sz="1800" b="1" dirty="0">
                <a:solidFill>
                  <a:srgbClr val="CC99FF"/>
                </a:solidFill>
                <a:latin typeface="Arial" panose="020B0604020202020204" pitchFamily="34" charset="0"/>
                <a:cs typeface="Arial" panose="020B0604020202020204" pitchFamily="34" charset="0"/>
              </a:rPr>
              <a:t> »</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12</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Anniversaire DU MOIS d’Octobre</a:t>
            </a: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6635" y="1573165"/>
            <a:ext cx="3971287" cy="2219249"/>
          </a:xfrm>
          <a:prstGeom prst="rect">
            <a:avLst/>
          </a:prstGeom>
        </p:spPr>
      </p:pic>
      <p:sp>
        <p:nvSpPr>
          <p:cNvPr id="4" name="Émoticône 3"/>
          <p:cNvSpPr/>
          <p:nvPr/>
        </p:nvSpPr>
        <p:spPr>
          <a:xfrm>
            <a:off x="385503" y="2362657"/>
            <a:ext cx="139700" cy="1651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13565" y="7772673"/>
            <a:ext cx="4172034" cy="2331431"/>
          </a:xfrm>
          <a:prstGeom prst="rect">
            <a:avLst/>
          </a:prstGeom>
          <a:ln>
            <a:noFill/>
          </a:ln>
          <a:effectLst>
            <a:outerShdw blurRad="190500" algn="tl" rotWithShape="0">
              <a:srgbClr val="000000">
                <a:alpha val="70000"/>
              </a:srgbClr>
            </a:outerShdw>
          </a:effectLst>
        </p:spPr>
      </p:pic>
      <p:pic>
        <p:nvPicPr>
          <p:cNvPr id="10" name="Imag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89265" y="1982772"/>
            <a:ext cx="3012160" cy="1683266"/>
          </a:xfrm>
          <a:prstGeom prst="rect">
            <a:avLst/>
          </a:prstGeom>
        </p:spPr>
      </p:pic>
      <p:pic>
        <p:nvPicPr>
          <p:cNvPr id="11" name="Imag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46635" y="5095159"/>
            <a:ext cx="3232104" cy="1806176"/>
          </a:xfrm>
          <a:prstGeom prst="rect">
            <a:avLst/>
          </a:prstGeom>
        </p:spPr>
      </p:pic>
      <p:pic>
        <p:nvPicPr>
          <p:cNvPr id="12" name="Imag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97300" y="5095159"/>
            <a:ext cx="3506190" cy="1959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Émoticône 13"/>
          <p:cNvSpPr/>
          <p:nvPr/>
        </p:nvSpPr>
        <p:spPr>
          <a:xfrm>
            <a:off x="6290178" y="5456151"/>
            <a:ext cx="816811" cy="664629"/>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751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13</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34" name="Rectangle 16"/>
          <p:cNvSpPr txBox="1">
            <a:spLocks noChangeArrowheads="1"/>
          </p:cNvSpPr>
          <p:nvPr/>
        </p:nvSpPr>
        <p:spPr>
          <a:xfrm>
            <a:off x="681399" y="1375056"/>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À noter</a:t>
            </a:r>
          </a:p>
        </p:txBody>
      </p:sp>
      <p:sp>
        <p:nvSpPr>
          <p:cNvPr id="3" name="ZoneTexte 2"/>
          <p:cNvSpPr txBox="1"/>
          <p:nvPr/>
        </p:nvSpPr>
        <p:spPr>
          <a:xfrm>
            <a:off x="922882" y="1609055"/>
            <a:ext cx="5956622" cy="9471824"/>
          </a:xfrm>
          <a:prstGeom prst="rect">
            <a:avLst/>
          </a:prstGeom>
          <a:noFill/>
        </p:spPr>
        <p:txBody>
          <a:bodyPr wrap="square" lIns="180000" rIns="180000" rtlCol="0">
            <a:spAutoFit/>
          </a:bodyPr>
          <a:lstStyle/>
          <a:p>
            <a:pPr marL="0" lvl="4">
              <a:spcAft>
                <a:spcPts val="300"/>
              </a:spcAft>
              <a:buClr>
                <a:schemeClr val="accent1"/>
              </a:buClr>
            </a:pPr>
            <a:endParaRPr lang="fr-FR" sz="1400" b="1" dirty="0">
              <a:solidFill>
                <a:srgbClr val="C50B34"/>
              </a:solidFill>
              <a:latin typeface="Arial"/>
              <a:ea typeface="ＭＳ Ｐゴシック" charset="0"/>
              <a:cs typeface="Arial"/>
            </a:endParaRPr>
          </a:p>
          <a:p>
            <a:pPr marL="0" lvl="4">
              <a:spcAft>
                <a:spcPts val="300"/>
              </a:spcAft>
              <a:buClr>
                <a:schemeClr val="accent1"/>
              </a:buClr>
            </a:pPr>
            <a:r>
              <a:rPr lang="fr-FR" sz="1400" b="1" dirty="0">
                <a:solidFill>
                  <a:srgbClr val="C50B34"/>
                </a:solidFill>
                <a:latin typeface="Arial"/>
                <a:ea typeface="ＭＳ Ｐゴシック" charset="0"/>
                <a:cs typeface="Arial"/>
              </a:rPr>
              <a:t>ANIMATIONS EHPAD</a:t>
            </a:r>
          </a:p>
          <a:p>
            <a:pPr marL="285750" lvl="4" indent="-285750">
              <a:spcAft>
                <a:spcPts val="300"/>
              </a:spcAft>
              <a:buClr>
                <a:srgbClr val="4F81BD"/>
              </a:buClr>
              <a:buFontTx/>
              <a:buChar char="-"/>
            </a:pPr>
            <a:r>
              <a:rPr lang="fr-FR" sz="1400" b="1" dirty="0">
                <a:solidFill>
                  <a:srgbClr val="7030A0"/>
                </a:solidFill>
                <a:latin typeface="Arial" panose="020B0604020202020204" pitchFamily="34" charset="0"/>
                <a:cs typeface="Arial" panose="020B0604020202020204" pitchFamily="34" charset="0"/>
              </a:rPr>
              <a:t>Mercredi 05 novembre: Visite centre de loisirs de Pontpoint « jeux de Mîmes »</a:t>
            </a:r>
          </a:p>
          <a:p>
            <a:pPr marL="285750" lvl="4" indent="-285750">
              <a:spcAft>
                <a:spcPts val="300"/>
              </a:spcAft>
              <a:buClr>
                <a:srgbClr val="4F81BD"/>
              </a:buClr>
              <a:buFontTx/>
              <a:buChar char="-"/>
            </a:pPr>
            <a:r>
              <a:rPr lang="fr-FR" sz="1400" b="1" dirty="0">
                <a:solidFill>
                  <a:srgbClr val="7030A0"/>
                </a:solidFill>
                <a:latin typeface="Arial" panose="020B0604020202020204" pitchFamily="34" charset="0"/>
                <a:cs typeface="Arial" panose="020B0604020202020204" pitchFamily="34" charset="0"/>
              </a:rPr>
              <a:t>Mercredi 19 Novembre : sortie intergénérationnel Micro Crèche de Pont Ste Maxence de 10h15/12h</a:t>
            </a:r>
          </a:p>
          <a:p>
            <a:pPr marL="285750" lvl="4" indent="-285750">
              <a:spcAft>
                <a:spcPts val="300"/>
              </a:spcAft>
              <a:buClr>
                <a:srgbClr val="4F81BD"/>
              </a:buClr>
              <a:buFontTx/>
              <a:buChar char="-"/>
            </a:pPr>
            <a:r>
              <a:rPr lang="fr-FR" sz="1400" b="1" dirty="0">
                <a:solidFill>
                  <a:srgbClr val="7030A0"/>
                </a:solidFill>
                <a:latin typeface="Arial" panose="020B0604020202020204" pitchFamily="34" charset="0"/>
                <a:cs typeface="Arial" panose="020B0604020202020204" pitchFamily="34" charset="0"/>
              </a:rPr>
              <a:t>Jeudi 20 Novembre : zoothérapie avec Aurore (EHPAD/PASA)</a:t>
            </a:r>
          </a:p>
          <a:p>
            <a:pPr marL="285750" lvl="4" indent="-285750">
              <a:spcAft>
                <a:spcPts val="300"/>
              </a:spcAft>
              <a:buClr>
                <a:srgbClr val="4F81BD"/>
              </a:buClr>
              <a:buFontTx/>
              <a:buChar char="-"/>
            </a:pPr>
            <a:r>
              <a:rPr lang="fr-FR" sz="1400" b="1" dirty="0">
                <a:solidFill>
                  <a:srgbClr val="7030A0"/>
                </a:solidFill>
                <a:latin typeface="Arial" panose="020B0604020202020204" pitchFamily="34" charset="0"/>
                <a:cs typeface="Arial" panose="020B0604020202020204" pitchFamily="34" charset="0"/>
              </a:rPr>
              <a:t>Mardi 11 Novembre: Musicothérapie avec Lydie et ses violons</a:t>
            </a:r>
          </a:p>
          <a:p>
            <a:pPr marL="285750" lvl="4" indent="-285750">
              <a:spcAft>
                <a:spcPts val="300"/>
              </a:spcAft>
              <a:buClr>
                <a:srgbClr val="4F81BD"/>
              </a:buClr>
              <a:buFontTx/>
              <a:buChar char="-"/>
            </a:pPr>
            <a:r>
              <a:rPr lang="fr-FR" sz="1400" b="1" dirty="0">
                <a:solidFill>
                  <a:srgbClr val="7030A0"/>
                </a:solidFill>
                <a:latin typeface="Arial" panose="020B0604020202020204" pitchFamily="34" charset="0"/>
                <a:cs typeface="Arial" panose="020B0604020202020204" pitchFamily="34" charset="0"/>
              </a:rPr>
              <a:t>Jeudi 13 Novembre: visite de l’IMPRO atelier cuisine</a:t>
            </a:r>
          </a:p>
          <a:p>
            <a:pPr marL="285750" lvl="4" indent="-285750">
              <a:spcAft>
                <a:spcPts val="300"/>
              </a:spcAft>
              <a:buClr>
                <a:srgbClr val="4F81BD"/>
              </a:buClr>
              <a:buFontTx/>
              <a:buChar char="-"/>
            </a:pPr>
            <a:r>
              <a:rPr lang="fr-FR" sz="1400" b="1" dirty="0">
                <a:solidFill>
                  <a:srgbClr val="7030A0"/>
                </a:solidFill>
                <a:latin typeface="Arial" panose="020B0604020202020204" pitchFamily="34" charset="0"/>
                <a:cs typeface="Arial" panose="020B0604020202020204" pitchFamily="34" charset="0"/>
              </a:rPr>
              <a:t>Jeudi 13 Novembre: sortie bibliothèque de Chevrières</a:t>
            </a:r>
          </a:p>
          <a:p>
            <a:pPr marL="0" lvl="4">
              <a:spcAft>
                <a:spcPts val="300"/>
              </a:spcAft>
              <a:buClr>
                <a:srgbClr val="4F81BD"/>
              </a:buClr>
            </a:pPr>
            <a:r>
              <a:rPr lang="fr-FR" sz="1400" b="1" dirty="0">
                <a:solidFill>
                  <a:srgbClr val="C00000"/>
                </a:solidFill>
                <a:latin typeface="Arial"/>
                <a:ea typeface="ＭＳ Ｐゴシック" charset="0"/>
                <a:cs typeface="Arial"/>
              </a:rPr>
              <a:t>ANIMATION POLE VILLEZ</a:t>
            </a:r>
          </a:p>
          <a:p>
            <a:pPr marL="285750" lvl="4" indent="-285750">
              <a:spcAft>
                <a:spcPts val="300"/>
              </a:spcAft>
              <a:buClr>
                <a:srgbClr val="4F81BD"/>
              </a:buClr>
              <a:buFontTx/>
              <a:buChar char="-"/>
            </a:pPr>
            <a:r>
              <a:rPr lang="fr-FR" sz="1400" b="1" dirty="0">
                <a:solidFill>
                  <a:srgbClr val="FF3399"/>
                </a:solidFill>
                <a:latin typeface="Arial"/>
                <a:ea typeface="ＭＳ Ｐゴシック" charset="0"/>
                <a:cs typeface="Arial"/>
              </a:rPr>
              <a:t>Jeudi 6 novembre : zoothérapie avec Aurore</a:t>
            </a:r>
          </a:p>
          <a:p>
            <a:pPr marL="285750" lvl="4" indent="-285750">
              <a:spcAft>
                <a:spcPts val="300"/>
              </a:spcAft>
              <a:buClr>
                <a:srgbClr val="4F81BD"/>
              </a:buClr>
              <a:buFontTx/>
              <a:buChar char="-"/>
            </a:pPr>
            <a:r>
              <a:rPr lang="fr-FR" sz="1400" b="1" dirty="0">
                <a:solidFill>
                  <a:srgbClr val="FF3399"/>
                </a:solidFill>
                <a:latin typeface="Arial"/>
                <a:ea typeface="ＭＳ Ｐゴシック" charset="0"/>
                <a:cs typeface="Arial"/>
              </a:rPr>
              <a:t>Jeudi 13 novembre : Musicothérapie avec Vanessa</a:t>
            </a:r>
          </a:p>
          <a:p>
            <a:pPr marL="285750" lvl="4" indent="-285750">
              <a:spcAft>
                <a:spcPts val="300"/>
              </a:spcAft>
              <a:buClr>
                <a:srgbClr val="4F81BD"/>
              </a:buClr>
              <a:buFontTx/>
              <a:buChar char="-"/>
            </a:pPr>
            <a:r>
              <a:rPr lang="fr-FR" sz="1400" b="1" dirty="0">
                <a:solidFill>
                  <a:srgbClr val="FF3399"/>
                </a:solidFill>
                <a:latin typeface="Arial"/>
                <a:ea typeface="ＭＳ Ｐゴシック" charset="0"/>
                <a:cs typeface="Arial"/>
              </a:rPr>
              <a:t>Vendredi 21 Novembre: sophrologie/sono thérapie avec Laetitia</a:t>
            </a:r>
          </a:p>
          <a:p>
            <a:pPr marL="0" lvl="4">
              <a:spcAft>
                <a:spcPts val="300"/>
              </a:spcAft>
              <a:buClr>
                <a:schemeClr val="accent1"/>
              </a:buClr>
            </a:pPr>
            <a:r>
              <a:rPr lang="fr-FR" sz="1400" b="1" dirty="0">
                <a:solidFill>
                  <a:srgbClr val="C00000"/>
                </a:solidFill>
                <a:latin typeface="Arial"/>
                <a:ea typeface="ＭＳ Ｐゴシック" charset="0"/>
                <a:cs typeface="Arial"/>
              </a:rPr>
              <a:t>ANIMATION L’UNITE </a:t>
            </a:r>
            <a:r>
              <a:rPr lang="fr-FR" sz="1400" b="1" dirty="0">
                <a:solidFill>
                  <a:srgbClr val="C00000"/>
                </a:solidFill>
                <a:latin typeface="Google Sans"/>
                <a:cs typeface="Arial"/>
              </a:rPr>
              <a:t>NICOLAS BOILEAU/ PASA</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Mardi 04 Novembre : danse thérapie de 11h/12h avec Carole au salon du </a:t>
            </a:r>
            <a:r>
              <a:rPr lang="fr-FR" sz="1400" b="1" dirty="0" err="1">
                <a:solidFill>
                  <a:srgbClr val="E6665C"/>
                </a:solidFill>
                <a:latin typeface="Arial"/>
                <a:ea typeface="ＭＳ Ｐゴシック" charset="0"/>
                <a:cs typeface="Arial"/>
              </a:rPr>
              <a:t>Moncel</a:t>
            </a:r>
            <a:r>
              <a:rPr lang="fr-FR" sz="1400" b="1" dirty="0">
                <a:solidFill>
                  <a:srgbClr val="E6665C"/>
                </a:solidFill>
                <a:latin typeface="Arial"/>
                <a:ea typeface="ＭＳ Ｐゴシック" charset="0"/>
                <a:cs typeface="Arial"/>
              </a:rPr>
              <a:t> (PASA, Unité Nicolas Boileau/ EHPAD)</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Lundi 10 Novembre : sono thérapie avec Laetitia (PASA/EHPAD)</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Mercredi 12 novembre : zoothérapie avec Aurore</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Lundi 17 Novembre: Art-thérapie pour le PASA et unité Nicolas Boileau (salon du </a:t>
            </a:r>
            <a:r>
              <a:rPr lang="fr-FR" sz="1400" b="1" dirty="0" err="1">
                <a:solidFill>
                  <a:srgbClr val="E6665C"/>
                </a:solidFill>
                <a:latin typeface="Arial"/>
                <a:ea typeface="ＭＳ Ｐゴシック" charset="0"/>
                <a:cs typeface="Arial"/>
              </a:rPr>
              <a:t>Moncel</a:t>
            </a:r>
            <a:r>
              <a:rPr lang="fr-FR" sz="1400" b="1" dirty="0">
                <a:solidFill>
                  <a:srgbClr val="E6665C"/>
                </a:solidFill>
                <a:latin typeface="Arial"/>
                <a:ea typeface="ＭＳ Ｐゴシック" charset="0"/>
                <a:cs typeface="Arial"/>
              </a:rPr>
              <a:t>)avec Evelyne</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Mardi 18 novembre: sortie équithérapie avec Laurie (PASA)</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Jeudi 20 Novembre: Musicothérapie à l’unité Nicolas Boileau</a:t>
            </a:r>
          </a:p>
          <a:p>
            <a:pPr marL="285750" lvl="4" indent="-285750">
              <a:spcAft>
                <a:spcPts val="300"/>
              </a:spcAft>
              <a:buClr>
                <a:srgbClr val="4F81BD"/>
              </a:buClr>
              <a:buFontTx/>
              <a:buChar char="-"/>
            </a:pPr>
            <a:r>
              <a:rPr lang="fr-FR" sz="1400" b="1" dirty="0">
                <a:solidFill>
                  <a:srgbClr val="E6665C"/>
                </a:solidFill>
                <a:latin typeface="Arial"/>
                <a:ea typeface="ＭＳ Ｐゴシック" charset="0"/>
                <a:cs typeface="Arial"/>
              </a:rPr>
              <a:t>Mardi 25 novembre: sophrologie unité Nicolas Boileau</a:t>
            </a:r>
          </a:p>
          <a:p>
            <a:pPr marL="0" lvl="1">
              <a:spcAft>
                <a:spcPts val="300"/>
              </a:spcAft>
            </a:pPr>
            <a:r>
              <a:rPr lang="fr-FR" sz="1400" b="1" dirty="0">
                <a:solidFill>
                  <a:srgbClr val="C00000"/>
                </a:solidFill>
                <a:latin typeface="Arial"/>
                <a:cs typeface="Arial"/>
              </a:rPr>
              <a:t>Animation « comme au cinéma » AU GRAND-SALON</a:t>
            </a:r>
          </a:p>
          <a:p>
            <a:pPr marL="285750" lvl="1" indent="-285750">
              <a:spcAft>
                <a:spcPts val="300"/>
              </a:spcAft>
              <a:buFontTx/>
              <a:buChar char="-"/>
            </a:pPr>
            <a:r>
              <a:rPr lang="fr-FR" sz="1400" b="1" dirty="0">
                <a:solidFill>
                  <a:srgbClr val="0070C0"/>
                </a:solidFill>
                <a:latin typeface="Arial"/>
                <a:cs typeface="Arial"/>
              </a:rPr>
              <a:t>Dimanche 02 novembre: </a:t>
            </a:r>
            <a:r>
              <a:rPr lang="fr-FR" sz="1400" b="1" dirty="0">
                <a:solidFill>
                  <a:srgbClr val="00B050"/>
                </a:solidFill>
                <a:latin typeface="Arial"/>
                <a:cs typeface="Arial"/>
              </a:rPr>
              <a:t>()</a:t>
            </a:r>
            <a:endParaRPr lang="fr-FR" sz="1400" b="1" dirty="0">
              <a:solidFill>
                <a:srgbClr val="0070C0"/>
              </a:solidFill>
              <a:latin typeface="Arial"/>
              <a:cs typeface="Arial"/>
            </a:endParaRPr>
          </a:p>
          <a:p>
            <a:pPr marL="285750" lvl="1" indent="-285750">
              <a:spcAft>
                <a:spcPts val="300"/>
              </a:spcAft>
              <a:buFontTx/>
              <a:buChar char="-"/>
            </a:pPr>
            <a:r>
              <a:rPr lang="fr-FR" sz="1400" b="1" dirty="0">
                <a:solidFill>
                  <a:srgbClr val="0070C0"/>
                </a:solidFill>
                <a:latin typeface="Arial"/>
                <a:cs typeface="Arial"/>
              </a:rPr>
              <a:t>Dimanche 09 Novembre: </a:t>
            </a:r>
            <a:r>
              <a:rPr lang="fr-FR" sz="1400" b="1" dirty="0">
                <a:solidFill>
                  <a:srgbClr val="00B050"/>
                </a:solidFill>
                <a:latin typeface="Arial"/>
                <a:cs typeface="Arial"/>
              </a:rPr>
              <a:t>()</a:t>
            </a:r>
          </a:p>
          <a:p>
            <a:pPr marL="285750" lvl="1" indent="-285750">
              <a:spcAft>
                <a:spcPts val="300"/>
              </a:spcAft>
              <a:buFontTx/>
              <a:buChar char="-"/>
            </a:pPr>
            <a:r>
              <a:rPr lang="fr-FR" sz="1400" b="1" dirty="0">
                <a:solidFill>
                  <a:srgbClr val="0070C0"/>
                </a:solidFill>
                <a:latin typeface="Arial"/>
                <a:cs typeface="Arial"/>
              </a:rPr>
              <a:t>Dimanche 16 novembre </a:t>
            </a:r>
            <a:r>
              <a:rPr lang="fr-FR" sz="1400" b="1" dirty="0">
                <a:solidFill>
                  <a:srgbClr val="00B050"/>
                </a:solidFill>
                <a:latin typeface="Arial"/>
                <a:cs typeface="Arial"/>
              </a:rPr>
              <a:t>()</a:t>
            </a:r>
          </a:p>
          <a:p>
            <a:pPr marL="285750" lvl="1" indent="-285750">
              <a:spcAft>
                <a:spcPts val="300"/>
              </a:spcAft>
              <a:buFontTx/>
              <a:buChar char="-"/>
            </a:pPr>
            <a:r>
              <a:rPr lang="fr-FR" sz="1400" b="1" dirty="0">
                <a:solidFill>
                  <a:srgbClr val="0070C0"/>
                </a:solidFill>
                <a:latin typeface="Arial"/>
                <a:cs typeface="Arial"/>
              </a:rPr>
              <a:t>Dimanche 23 Novembre : </a:t>
            </a:r>
            <a:r>
              <a:rPr lang="fr-FR" sz="1400" b="1" dirty="0">
                <a:solidFill>
                  <a:srgbClr val="00B050"/>
                </a:solidFill>
                <a:latin typeface="Arial"/>
                <a:cs typeface="Arial"/>
              </a:rPr>
              <a:t>()</a:t>
            </a:r>
          </a:p>
          <a:p>
            <a:pPr marL="285750" lvl="1" indent="-285750">
              <a:spcAft>
                <a:spcPts val="300"/>
              </a:spcAft>
              <a:buFontTx/>
              <a:buChar char="-"/>
            </a:pPr>
            <a:r>
              <a:rPr lang="fr-FR" sz="1400" b="1" dirty="0">
                <a:solidFill>
                  <a:srgbClr val="0070C0"/>
                </a:solidFill>
                <a:latin typeface="Arial"/>
                <a:cs typeface="Arial"/>
              </a:rPr>
              <a:t>Dimanche 30 Novembre:</a:t>
            </a:r>
          </a:p>
          <a:p>
            <a:pPr marL="0" lvl="1">
              <a:spcAft>
                <a:spcPts val="300"/>
              </a:spcAft>
            </a:pPr>
            <a:r>
              <a:rPr lang="fr-FR" sz="1400" b="1" dirty="0">
                <a:solidFill>
                  <a:srgbClr val="C00000"/>
                </a:solidFill>
                <a:latin typeface="Arial"/>
                <a:cs typeface="Arial"/>
              </a:rPr>
              <a:t>Anniversaire AU GRAND-SALON</a:t>
            </a:r>
          </a:p>
          <a:p>
            <a:pPr marL="0" lvl="1">
              <a:spcAft>
                <a:spcPts val="300"/>
              </a:spcAft>
            </a:pPr>
            <a:r>
              <a:rPr lang="fr-FR" sz="1400" b="1" dirty="0">
                <a:solidFill>
                  <a:srgbClr val="D60093"/>
                </a:solidFill>
                <a:latin typeface="Arial"/>
                <a:cs typeface="Arial"/>
              </a:rPr>
              <a:t>Vendredi 28 Novembre à partir de 14h30</a:t>
            </a:r>
          </a:p>
          <a:p>
            <a:pPr marL="0" lvl="1">
              <a:spcAft>
                <a:spcPts val="300"/>
              </a:spcAft>
            </a:pPr>
            <a:r>
              <a:rPr lang="fr-FR" sz="1400" b="1" dirty="0">
                <a:solidFill>
                  <a:srgbClr val="D60093"/>
                </a:solidFill>
                <a:latin typeface="Arial"/>
                <a:cs typeface="Arial"/>
              </a:rPr>
              <a:t>Spectacle musicale avec  « Alain Marchal »</a:t>
            </a: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p:txBody>
      </p:sp>
      <p:grpSp>
        <p:nvGrpSpPr>
          <p:cNvPr id="21" name="Grouper 20"/>
          <p:cNvGrpSpPr>
            <a:grpSpLocks noChangeAspect="1"/>
          </p:cNvGrpSpPr>
          <p:nvPr/>
        </p:nvGrpSpPr>
        <p:grpSpPr>
          <a:xfrm>
            <a:off x="8299" y="560435"/>
            <a:ext cx="854737" cy="831566"/>
            <a:chOff x="4764278" y="116651"/>
            <a:chExt cx="2725304" cy="2651424"/>
          </a:xfrm>
        </p:grpSpPr>
        <p:sp>
          <p:nvSpPr>
            <p:cNvPr id="22" name="Rectangle 21"/>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Image 22"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25" name="Rectangle 16"/>
          <p:cNvSpPr txBox="1">
            <a:spLocks noChangeArrowheads="1"/>
          </p:cNvSpPr>
          <p:nvPr/>
        </p:nvSpPr>
        <p:spPr>
          <a:xfrm>
            <a:off x="361425" y="795402"/>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a:solidFill>
                  <a:schemeClr val="bg1"/>
                </a:solidFill>
              </a:rPr>
              <a:t>Actualités</a:t>
            </a:r>
            <a:endParaRPr lang="fr-FR" sz="2200" dirty="0">
              <a:solidFill>
                <a:schemeClr val="bg1"/>
              </a:solidFill>
            </a:endParaRPr>
          </a:p>
        </p:txBody>
      </p:sp>
      <p:pic>
        <p:nvPicPr>
          <p:cNvPr id="20" name="Image 19" descr="noun_790131_cc.pn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6627175" y="1711964"/>
            <a:ext cx="434925" cy="432000"/>
          </a:xfrm>
          <a:prstGeom prst="rect">
            <a:avLst/>
          </a:prstGeom>
        </p:spPr>
      </p:pic>
      <p:sp>
        <p:nvSpPr>
          <p:cNvPr id="14" name="Espace réservé du pied de page 4">
            <a:extLst>
              <a:ext uri="{FF2B5EF4-FFF2-40B4-BE49-F238E27FC236}">
                <a16:creationId xmlns:a16="http://schemas.microsoft.com/office/drawing/2014/main" id="{B6043E4F-9480-488C-8B66-8C530E40A90E}"/>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29998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14</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50" name="Rectangle 16"/>
          <p:cNvSpPr txBox="1">
            <a:spLocks noChangeArrowheads="1"/>
          </p:cNvSpPr>
          <p:nvPr/>
        </p:nvSpPr>
        <p:spPr>
          <a:xfrm>
            <a:off x="367837" y="5207628"/>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Anniversaires</a:t>
            </a:r>
          </a:p>
        </p:txBody>
      </p:sp>
      <p:sp>
        <p:nvSpPr>
          <p:cNvPr id="53" name="ZoneTexte 52"/>
          <p:cNvSpPr txBox="1"/>
          <p:nvPr/>
        </p:nvSpPr>
        <p:spPr>
          <a:xfrm>
            <a:off x="101600" y="5625587"/>
            <a:ext cx="4419600" cy="4739759"/>
          </a:xfrm>
          <a:prstGeom prst="rect">
            <a:avLst/>
          </a:prstGeom>
          <a:noFill/>
        </p:spPr>
        <p:txBody>
          <a:bodyPr wrap="square" lIns="180000" rIns="180000" rtlCol="0">
            <a:spAutoFit/>
          </a:bodyPr>
          <a:lstStyle/>
          <a:p>
            <a:pPr marL="0" lvl="1">
              <a:spcAft>
                <a:spcPts val="500"/>
              </a:spcAft>
            </a:pPr>
            <a:r>
              <a:rPr lang="fr-FR" dirty="0">
                <a:solidFill>
                  <a:srgbClr val="52423C"/>
                </a:solidFill>
                <a:latin typeface="Arial"/>
                <a:cs typeface="Arial"/>
              </a:rPr>
              <a:t>Le mois Novembre, nous fêterons l’anniversaire de  :</a:t>
            </a:r>
          </a:p>
          <a:p>
            <a:pPr marL="0" lvl="1">
              <a:spcAft>
                <a:spcPts val="500"/>
              </a:spcAft>
            </a:pPr>
            <a:r>
              <a:rPr lang="fr-FR" b="1" dirty="0">
                <a:solidFill>
                  <a:srgbClr val="FF0000"/>
                </a:solidFill>
                <a:latin typeface="Arial"/>
                <a:cs typeface="Arial"/>
              </a:rPr>
              <a:t>1.</a:t>
            </a:r>
            <a:r>
              <a:rPr lang="fr-FR" b="1" dirty="0">
                <a:latin typeface="Arial"/>
                <a:cs typeface="Arial"/>
              </a:rPr>
              <a:t>Mme </a:t>
            </a:r>
            <a:r>
              <a:rPr lang="fr-FR" b="1" dirty="0" err="1">
                <a:latin typeface="Arial"/>
                <a:cs typeface="Arial"/>
              </a:rPr>
              <a:t>Vianas</a:t>
            </a:r>
            <a:r>
              <a:rPr lang="fr-FR" b="1" dirty="0">
                <a:latin typeface="Arial"/>
                <a:cs typeface="Arial"/>
              </a:rPr>
              <a:t> </a:t>
            </a:r>
            <a:r>
              <a:rPr lang="fr-FR" b="1" dirty="0" err="1">
                <a:latin typeface="Arial"/>
                <a:cs typeface="Arial"/>
              </a:rPr>
              <a:t>Huberte</a:t>
            </a:r>
            <a:r>
              <a:rPr lang="fr-FR" b="1" dirty="0">
                <a:latin typeface="Arial"/>
                <a:cs typeface="Arial"/>
              </a:rPr>
              <a:t> (80 ans)</a:t>
            </a:r>
          </a:p>
          <a:p>
            <a:pPr marL="0" lvl="1">
              <a:spcAft>
                <a:spcPts val="500"/>
              </a:spcAft>
            </a:pPr>
            <a:r>
              <a:rPr lang="fr-FR" b="1" dirty="0">
                <a:latin typeface="Arial"/>
                <a:cs typeface="Arial"/>
              </a:rPr>
              <a:t>Le 03/11/1945</a:t>
            </a:r>
          </a:p>
          <a:p>
            <a:pPr marL="0" lvl="1">
              <a:spcAft>
                <a:spcPts val="500"/>
              </a:spcAft>
            </a:pPr>
            <a:r>
              <a:rPr lang="fr-FR" b="1" dirty="0">
                <a:solidFill>
                  <a:srgbClr val="FF0000"/>
                </a:solidFill>
                <a:latin typeface="Arial"/>
                <a:cs typeface="Arial"/>
              </a:rPr>
              <a:t>2. </a:t>
            </a:r>
            <a:r>
              <a:rPr lang="fr-FR" b="1" dirty="0">
                <a:latin typeface="Arial"/>
                <a:cs typeface="Arial"/>
              </a:rPr>
              <a:t>Mme </a:t>
            </a:r>
            <a:r>
              <a:rPr lang="fr-FR" b="1" dirty="0" err="1">
                <a:latin typeface="Arial"/>
                <a:cs typeface="Arial"/>
              </a:rPr>
              <a:t>Delettrez</a:t>
            </a:r>
            <a:r>
              <a:rPr lang="fr-FR" b="1" dirty="0">
                <a:latin typeface="Arial"/>
                <a:cs typeface="Arial"/>
              </a:rPr>
              <a:t> </a:t>
            </a:r>
            <a:r>
              <a:rPr lang="fr-FR" b="1" dirty="0" err="1">
                <a:latin typeface="Arial"/>
                <a:cs typeface="Arial"/>
              </a:rPr>
              <a:t>Andree</a:t>
            </a:r>
            <a:r>
              <a:rPr lang="fr-FR" b="1" dirty="0">
                <a:latin typeface="Arial"/>
                <a:cs typeface="Arial"/>
              </a:rPr>
              <a:t> (92 ans)</a:t>
            </a:r>
          </a:p>
          <a:p>
            <a:pPr marL="0" lvl="1">
              <a:spcAft>
                <a:spcPts val="500"/>
              </a:spcAft>
            </a:pPr>
            <a:r>
              <a:rPr lang="fr-FR" b="1" dirty="0">
                <a:latin typeface="Arial"/>
                <a:cs typeface="Arial"/>
              </a:rPr>
              <a:t>Le 08/11/1933</a:t>
            </a:r>
          </a:p>
          <a:p>
            <a:pPr marL="0" lvl="1">
              <a:spcAft>
                <a:spcPts val="500"/>
              </a:spcAft>
            </a:pPr>
            <a:r>
              <a:rPr lang="fr-FR" b="1" dirty="0">
                <a:solidFill>
                  <a:srgbClr val="FF0000"/>
                </a:solidFill>
                <a:latin typeface="Arial"/>
                <a:cs typeface="Arial"/>
              </a:rPr>
              <a:t>3. </a:t>
            </a:r>
            <a:r>
              <a:rPr lang="fr-FR" b="1" dirty="0">
                <a:latin typeface="Arial"/>
                <a:cs typeface="Arial"/>
              </a:rPr>
              <a:t>Mr </a:t>
            </a:r>
            <a:r>
              <a:rPr lang="fr-FR" b="1" dirty="0" err="1">
                <a:latin typeface="Arial"/>
                <a:cs typeface="Arial"/>
              </a:rPr>
              <a:t>Boutoille</a:t>
            </a:r>
            <a:r>
              <a:rPr lang="fr-FR" b="1" dirty="0">
                <a:latin typeface="Arial"/>
                <a:cs typeface="Arial"/>
              </a:rPr>
              <a:t> Bernard (93 ans)</a:t>
            </a:r>
          </a:p>
          <a:p>
            <a:pPr marL="0" lvl="1">
              <a:spcAft>
                <a:spcPts val="500"/>
              </a:spcAft>
            </a:pPr>
            <a:r>
              <a:rPr lang="fr-FR" b="1" dirty="0">
                <a:latin typeface="Arial"/>
                <a:cs typeface="Arial"/>
              </a:rPr>
              <a:t>Le 10/11/1932</a:t>
            </a:r>
          </a:p>
          <a:p>
            <a:pPr marL="0" lvl="1">
              <a:spcAft>
                <a:spcPts val="500"/>
              </a:spcAft>
            </a:pPr>
            <a:r>
              <a:rPr lang="fr-FR" b="1" dirty="0">
                <a:solidFill>
                  <a:srgbClr val="FF0000"/>
                </a:solidFill>
                <a:latin typeface="Arial"/>
                <a:cs typeface="Arial"/>
              </a:rPr>
              <a:t>4. </a:t>
            </a:r>
            <a:r>
              <a:rPr lang="fr-FR" b="1" dirty="0">
                <a:latin typeface="Arial"/>
                <a:cs typeface="Arial"/>
              </a:rPr>
              <a:t>Mr </a:t>
            </a:r>
            <a:r>
              <a:rPr lang="fr-FR" b="1" dirty="0" err="1">
                <a:latin typeface="Arial"/>
                <a:cs typeface="Arial"/>
              </a:rPr>
              <a:t>Lambelin</a:t>
            </a:r>
            <a:r>
              <a:rPr lang="fr-FR" b="1" dirty="0">
                <a:latin typeface="Arial"/>
                <a:cs typeface="Arial"/>
              </a:rPr>
              <a:t> Daniel (84 ans)</a:t>
            </a:r>
          </a:p>
          <a:p>
            <a:pPr marL="0" lvl="1">
              <a:spcAft>
                <a:spcPts val="500"/>
              </a:spcAft>
            </a:pPr>
            <a:r>
              <a:rPr lang="fr-FR" b="1" dirty="0">
                <a:latin typeface="Arial"/>
                <a:cs typeface="Arial"/>
              </a:rPr>
              <a:t>Le 18/11/1941</a:t>
            </a:r>
          </a:p>
          <a:p>
            <a:pPr marL="0" lvl="1">
              <a:spcAft>
                <a:spcPts val="500"/>
              </a:spcAft>
            </a:pPr>
            <a:r>
              <a:rPr lang="fr-FR" b="1" dirty="0">
                <a:solidFill>
                  <a:srgbClr val="FF0000"/>
                </a:solidFill>
                <a:latin typeface="Arial"/>
                <a:cs typeface="Arial"/>
              </a:rPr>
              <a:t>5. </a:t>
            </a:r>
            <a:r>
              <a:rPr lang="fr-FR" b="1" dirty="0">
                <a:latin typeface="Arial"/>
                <a:cs typeface="Arial"/>
              </a:rPr>
              <a:t>Mme Magnien Claudine (102 ans)</a:t>
            </a:r>
          </a:p>
          <a:p>
            <a:pPr marL="0" lvl="1">
              <a:spcAft>
                <a:spcPts val="500"/>
              </a:spcAft>
            </a:pPr>
            <a:r>
              <a:rPr lang="fr-FR" b="1" dirty="0">
                <a:latin typeface="Arial"/>
                <a:cs typeface="Arial"/>
              </a:rPr>
              <a:t>Le 18/11/1923</a:t>
            </a:r>
          </a:p>
          <a:p>
            <a:pPr marL="0" lvl="1">
              <a:spcAft>
                <a:spcPts val="500"/>
              </a:spcAft>
            </a:pPr>
            <a:r>
              <a:rPr lang="fr-FR" b="1" dirty="0">
                <a:solidFill>
                  <a:srgbClr val="FF0000"/>
                </a:solidFill>
                <a:latin typeface="Arial"/>
                <a:cs typeface="Arial"/>
              </a:rPr>
              <a:t>6. </a:t>
            </a:r>
            <a:r>
              <a:rPr lang="fr-FR" b="1" dirty="0">
                <a:latin typeface="Arial"/>
                <a:cs typeface="Arial"/>
              </a:rPr>
              <a:t>Mme Richard Ghislaine (81 ans)</a:t>
            </a:r>
          </a:p>
          <a:p>
            <a:pPr marL="0" lvl="1">
              <a:spcAft>
                <a:spcPts val="500"/>
              </a:spcAft>
            </a:pPr>
            <a:r>
              <a:rPr lang="fr-FR" b="1" dirty="0">
                <a:latin typeface="Arial"/>
                <a:cs typeface="Arial"/>
              </a:rPr>
              <a:t>Le 24/11/1944</a:t>
            </a:r>
          </a:p>
        </p:txBody>
      </p:sp>
      <p:sp>
        <p:nvSpPr>
          <p:cNvPr id="69" name="ZoneTexte 68"/>
          <p:cNvSpPr txBox="1">
            <a:spLocks noChangeAspect="1"/>
          </p:cNvSpPr>
          <p:nvPr/>
        </p:nvSpPr>
        <p:spPr>
          <a:xfrm>
            <a:off x="3888633" y="7423202"/>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71" name="ZoneTexte 70"/>
          <p:cNvSpPr txBox="1">
            <a:spLocks noChangeAspect="1"/>
          </p:cNvSpPr>
          <p:nvPr/>
        </p:nvSpPr>
        <p:spPr>
          <a:xfrm>
            <a:off x="7043137" y="7423202"/>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3</a:t>
            </a:r>
          </a:p>
        </p:txBody>
      </p:sp>
      <p:sp>
        <p:nvSpPr>
          <p:cNvPr id="72" name="ZoneTexte 71"/>
          <p:cNvSpPr txBox="1">
            <a:spLocks noChangeAspect="1"/>
          </p:cNvSpPr>
          <p:nvPr/>
        </p:nvSpPr>
        <p:spPr>
          <a:xfrm>
            <a:off x="3888633" y="9257558"/>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4</a:t>
            </a:r>
          </a:p>
        </p:txBody>
      </p:sp>
      <p:sp>
        <p:nvSpPr>
          <p:cNvPr id="74" name="ZoneTexte 73"/>
          <p:cNvSpPr txBox="1">
            <a:spLocks noChangeAspect="1"/>
          </p:cNvSpPr>
          <p:nvPr/>
        </p:nvSpPr>
        <p:spPr>
          <a:xfrm>
            <a:off x="7036725" y="9257558"/>
            <a:ext cx="171112"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6</a:t>
            </a:r>
          </a:p>
        </p:txBody>
      </p:sp>
      <p:sp>
        <p:nvSpPr>
          <p:cNvPr id="85" name="Rectangle 16"/>
          <p:cNvSpPr txBox="1">
            <a:spLocks noChangeArrowheads="1"/>
          </p:cNvSpPr>
          <p:nvPr/>
        </p:nvSpPr>
        <p:spPr>
          <a:xfrm>
            <a:off x="361425" y="693197"/>
            <a:ext cx="3300232"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Arrivées </a:t>
            </a:r>
          </a:p>
        </p:txBody>
      </p:sp>
      <p:sp>
        <p:nvSpPr>
          <p:cNvPr id="86" name="ZoneTexte 85"/>
          <p:cNvSpPr txBox="1"/>
          <p:nvPr/>
        </p:nvSpPr>
        <p:spPr>
          <a:xfrm>
            <a:off x="367837" y="1178007"/>
            <a:ext cx="3300232" cy="2013372"/>
          </a:xfrm>
          <a:prstGeom prst="rect">
            <a:avLst/>
          </a:prstGeom>
          <a:noFill/>
        </p:spPr>
        <p:txBody>
          <a:bodyPr wrap="square" lIns="180000" rIns="180000" rtlCol="0">
            <a:spAutoFit/>
          </a:bodyPr>
          <a:lstStyle/>
          <a:p>
            <a:pPr marL="0" lvl="1">
              <a:spcAft>
                <a:spcPts val="500"/>
              </a:spcAft>
            </a:pPr>
            <a:r>
              <a:rPr lang="fr-FR" sz="1200" dirty="0">
                <a:solidFill>
                  <a:srgbClr val="52423C"/>
                </a:solidFill>
                <a:latin typeface="Arial"/>
                <a:cs typeface="Arial"/>
              </a:rPr>
              <a:t>Nous souhaitons la bienvenue à nos nouveaux résidents :</a:t>
            </a:r>
          </a:p>
          <a:p>
            <a:pPr marL="0" lvl="1">
              <a:spcAft>
                <a:spcPts val="500"/>
              </a:spcAft>
            </a:pPr>
            <a:endParaRPr lang="fr-FR" sz="1600" b="1" dirty="0">
              <a:latin typeface="Arial"/>
              <a:cs typeface="Arial"/>
            </a:endParaRPr>
          </a:p>
          <a:p>
            <a:pPr marL="0" lvl="1">
              <a:spcAft>
                <a:spcPts val="500"/>
              </a:spcAft>
            </a:pPr>
            <a:r>
              <a:rPr lang="fr-FR" sz="1600" b="1" dirty="0">
                <a:latin typeface="Arial"/>
                <a:cs typeface="Arial"/>
              </a:rPr>
              <a:t>Mme REVERTE Françoise</a:t>
            </a:r>
          </a:p>
          <a:p>
            <a:pPr marL="0" lvl="1">
              <a:spcAft>
                <a:spcPts val="500"/>
              </a:spcAft>
            </a:pPr>
            <a:r>
              <a:rPr lang="fr-FR" sz="1600" b="1" dirty="0">
                <a:latin typeface="Arial"/>
                <a:cs typeface="Arial"/>
              </a:rPr>
              <a:t>Mme CHAUVIN </a:t>
            </a:r>
            <a:r>
              <a:rPr lang="fr-FR" sz="1600" b="1" dirty="0" err="1">
                <a:latin typeface="Arial"/>
                <a:cs typeface="Arial"/>
              </a:rPr>
              <a:t>Eleonore</a:t>
            </a:r>
            <a:endParaRPr lang="fr-FR" sz="1600" b="1" dirty="0">
              <a:latin typeface="Arial"/>
              <a:cs typeface="Arial"/>
            </a:endParaRPr>
          </a:p>
          <a:p>
            <a:pPr marL="0" lvl="1">
              <a:spcAft>
                <a:spcPts val="500"/>
              </a:spcAft>
            </a:pPr>
            <a:r>
              <a:rPr lang="fr-FR" sz="1600" b="1" dirty="0">
                <a:latin typeface="Arial"/>
                <a:cs typeface="Arial"/>
              </a:rPr>
              <a:t>Mme RENZ Elsa</a:t>
            </a:r>
          </a:p>
          <a:p>
            <a:pPr marL="0" lvl="1">
              <a:spcAft>
                <a:spcPts val="500"/>
              </a:spcAft>
            </a:pPr>
            <a:endParaRPr lang="fr-FR" sz="1600" b="1" dirty="0">
              <a:latin typeface="Arial"/>
              <a:cs typeface="Arial"/>
            </a:endParaRPr>
          </a:p>
        </p:txBody>
      </p:sp>
      <p:sp>
        <p:nvSpPr>
          <p:cNvPr id="89" name="ZoneTexte 88"/>
          <p:cNvSpPr txBox="1">
            <a:spLocks noChangeAspect="1"/>
          </p:cNvSpPr>
          <p:nvPr/>
        </p:nvSpPr>
        <p:spPr>
          <a:xfrm>
            <a:off x="1493130" y="4064954"/>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90" name="ZoneTexte 89"/>
          <p:cNvSpPr txBox="1">
            <a:spLocks noChangeAspect="1"/>
          </p:cNvSpPr>
          <p:nvPr/>
        </p:nvSpPr>
        <p:spPr>
          <a:xfrm>
            <a:off x="2709845" y="4064954"/>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2</a:t>
            </a:r>
          </a:p>
        </p:txBody>
      </p:sp>
      <p:sp>
        <p:nvSpPr>
          <p:cNvPr id="91" name="Rectangle 16"/>
          <p:cNvSpPr txBox="1">
            <a:spLocks noChangeArrowheads="1"/>
          </p:cNvSpPr>
          <p:nvPr/>
        </p:nvSpPr>
        <p:spPr>
          <a:xfrm>
            <a:off x="3901193" y="710008"/>
            <a:ext cx="3312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Départs</a:t>
            </a:r>
          </a:p>
        </p:txBody>
      </p:sp>
      <p:sp>
        <p:nvSpPr>
          <p:cNvPr id="92" name="ZoneTexte 91"/>
          <p:cNvSpPr txBox="1"/>
          <p:nvPr/>
        </p:nvSpPr>
        <p:spPr>
          <a:xfrm>
            <a:off x="3752659" y="1228471"/>
            <a:ext cx="3609068" cy="1485022"/>
          </a:xfrm>
          <a:prstGeom prst="rect">
            <a:avLst/>
          </a:prstGeom>
          <a:noFill/>
        </p:spPr>
        <p:txBody>
          <a:bodyPr wrap="square" lIns="180000" rIns="180000" rtlCol="0">
            <a:spAutoFit/>
          </a:bodyPr>
          <a:lstStyle/>
          <a:p>
            <a:pPr marL="0" lvl="1">
              <a:spcAft>
                <a:spcPts val="500"/>
              </a:spcAft>
            </a:pPr>
            <a:r>
              <a:rPr lang="fr-FR" sz="1200" dirty="0">
                <a:solidFill>
                  <a:srgbClr val="52423C"/>
                </a:solidFill>
                <a:latin typeface="Arial"/>
                <a:cs typeface="Arial"/>
              </a:rPr>
              <a:t>Nos pensées les accompagnent :</a:t>
            </a:r>
          </a:p>
          <a:p>
            <a:pPr marL="0" lvl="1">
              <a:spcAft>
                <a:spcPts val="500"/>
              </a:spcAft>
            </a:pPr>
            <a:endParaRPr lang="fr-FR" b="1" dirty="0">
              <a:latin typeface="Arial"/>
              <a:cs typeface="Arial"/>
            </a:endParaRPr>
          </a:p>
          <a:p>
            <a:pPr marL="0" lvl="1">
              <a:spcAft>
                <a:spcPts val="500"/>
              </a:spcAft>
            </a:pPr>
            <a:r>
              <a:rPr lang="fr-FR" sz="1600" b="1" dirty="0">
                <a:latin typeface="Arial"/>
                <a:cs typeface="Arial"/>
              </a:rPr>
              <a:t/>
            </a:r>
            <a:br>
              <a:rPr lang="fr-FR" sz="1600" b="1" dirty="0">
                <a:latin typeface="Arial"/>
                <a:cs typeface="Arial"/>
              </a:rPr>
            </a:br>
            <a:r>
              <a:rPr lang="fr-FR" sz="1600" b="1" dirty="0">
                <a:latin typeface="Arial"/>
                <a:cs typeface="Arial"/>
              </a:rPr>
              <a:t>Mme LHEUREUX Denise, 82 </a:t>
            </a:r>
            <a:r>
              <a:rPr lang="fr-FR" sz="1600" b="1" dirty="0" smtClean="0">
                <a:latin typeface="Arial"/>
                <a:cs typeface="Arial"/>
              </a:rPr>
              <a:t>ans</a:t>
            </a:r>
          </a:p>
          <a:p>
            <a:pPr marL="0" lvl="1">
              <a:spcAft>
                <a:spcPts val="500"/>
              </a:spcAft>
            </a:pPr>
            <a:r>
              <a:rPr lang="fr-FR" sz="1600" b="1" dirty="0" smtClean="0">
                <a:latin typeface="Arial"/>
                <a:cs typeface="Arial"/>
              </a:rPr>
              <a:t>Mme Martin Josette, 86 ans</a:t>
            </a:r>
            <a:endParaRPr lang="fr-FR" sz="1600" b="1" dirty="0">
              <a:latin typeface="Arial"/>
              <a:cs typeface="Arial"/>
            </a:endParaRPr>
          </a:p>
        </p:txBody>
      </p:sp>
      <p:pic>
        <p:nvPicPr>
          <p:cNvPr id="44" name="Image 43" descr="noun_2259_cc.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flipH="1">
            <a:off x="6413007" y="679288"/>
            <a:ext cx="697095" cy="432000"/>
          </a:xfrm>
          <a:prstGeom prst="rect">
            <a:avLst/>
          </a:prstGeom>
        </p:spPr>
      </p:pic>
      <p:pic>
        <p:nvPicPr>
          <p:cNvPr id="45" name="Image 44" descr="noun_753163_cc.p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3112775" y="1038201"/>
            <a:ext cx="482326" cy="414000"/>
          </a:xfrm>
          <a:prstGeom prst="rect">
            <a:avLst/>
          </a:prstGeom>
        </p:spPr>
      </p:pic>
      <p:pic>
        <p:nvPicPr>
          <p:cNvPr id="46" name="Image 45" descr="noun_698923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534550" y="5272827"/>
            <a:ext cx="650609" cy="432000"/>
          </a:xfrm>
          <a:prstGeom prst="rect">
            <a:avLst/>
          </a:prstGeom>
        </p:spPr>
      </p:pic>
      <p:sp>
        <p:nvSpPr>
          <p:cNvPr id="40" name="Espace réservé du pied de page 4">
            <a:extLst>
              <a:ext uri="{FF2B5EF4-FFF2-40B4-BE49-F238E27FC236}">
                <a16:creationId xmlns:a16="http://schemas.microsoft.com/office/drawing/2014/main" id="{803BD029-5842-41EB-B363-0A3611F2DB2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2052" name="Picture 4" descr="Carte anniversaire femme-Ballons. Réf. 18 - Cartes anniversaire/Anniversaire  femme - Dianne'Styl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306281" y="5770026"/>
            <a:ext cx="3256569" cy="447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3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txBox="1">
            <a:spLocks noChangeArrowheads="1"/>
          </p:cNvSpPr>
          <p:nvPr/>
        </p:nvSpPr>
        <p:spPr>
          <a:xfrm>
            <a:off x="272971" y="1599717"/>
            <a:ext cx="6734133" cy="672145"/>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900" b="1" dirty="0">
                <a:solidFill>
                  <a:schemeClr val="bg1"/>
                </a:solidFill>
                <a:latin typeface="Arial"/>
                <a:cs typeface="Arial"/>
              </a:rPr>
              <a:t>Bon à savoir </a:t>
            </a:r>
          </a:p>
        </p:txBody>
      </p:sp>
      <p:grpSp>
        <p:nvGrpSpPr>
          <p:cNvPr id="23" name="Grouper 22"/>
          <p:cNvGrpSpPr>
            <a:grpSpLocks noChangeAspect="1"/>
          </p:cNvGrpSpPr>
          <p:nvPr/>
        </p:nvGrpSpPr>
        <p:grpSpPr>
          <a:xfrm>
            <a:off x="329227" y="715356"/>
            <a:ext cx="854737" cy="831566"/>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15</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842765" y="825632"/>
            <a:ext cx="6257045" cy="566053"/>
          </a:xfrm>
          <a:solidFill>
            <a:srgbClr val="604E48"/>
          </a:solidFill>
        </p:spPr>
        <p:txBody>
          <a:bodyPr lIns="180000" anchor="ctr">
            <a:noAutofit/>
          </a:bodyPr>
          <a:lstStyle/>
          <a:p>
            <a:pPr algn="l" eaLnBrk="1" hangingPunct="1"/>
            <a:r>
              <a:rPr lang="fr-FR" sz="2200" dirty="0">
                <a:solidFill>
                  <a:schemeClr val="bg1"/>
                </a:solidFill>
              </a:rPr>
              <a:t>A la résidence</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sp>
        <p:nvSpPr>
          <p:cNvPr id="39" name="Rectangle 38"/>
          <p:cNvSpPr/>
          <p:nvPr/>
        </p:nvSpPr>
        <p:spPr>
          <a:xfrm>
            <a:off x="272971" y="2167951"/>
            <a:ext cx="6744472" cy="8157787"/>
          </a:xfrm>
          <a:prstGeom prst="rect">
            <a:avLst/>
          </a:prstGeom>
          <a:solidFill>
            <a:srgbClr val="C50B34">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288778" y="2288802"/>
            <a:ext cx="6431321" cy="2318583"/>
          </a:xfrm>
          <a:prstGeom prst="rect">
            <a:avLst/>
          </a:prstGeom>
          <a:noFill/>
        </p:spPr>
        <p:txBody>
          <a:bodyPr wrap="square" lIns="180000" rIns="180000" rtlCol="0">
            <a:spAutoFit/>
          </a:bodyPr>
          <a:lstStyle/>
          <a:p>
            <a:pPr marL="0" lvl="1">
              <a:spcAft>
                <a:spcPts val="500"/>
              </a:spcAft>
            </a:pPr>
            <a:r>
              <a:rPr lang="fr-FR" b="1" dirty="0">
                <a:solidFill>
                  <a:srgbClr val="C50B34"/>
                </a:solidFill>
                <a:latin typeface="Arial"/>
                <a:cs typeface="Arial"/>
              </a:rPr>
              <a:t>Coiffeur</a:t>
            </a:r>
          </a:p>
          <a:p>
            <a:pPr marL="0" lvl="1">
              <a:spcAft>
                <a:spcPts val="500"/>
              </a:spcAft>
            </a:pPr>
            <a:r>
              <a:rPr lang="fr-FR" b="1" dirty="0">
                <a:solidFill>
                  <a:srgbClr val="000000"/>
                </a:solidFill>
                <a:latin typeface="Arial"/>
                <a:cs typeface="Arial"/>
              </a:rPr>
              <a:t>Mme Vanessa COHIN</a:t>
            </a:r>
            <a:br>
              <a:rPr lang="fr-FR" b="1" dirty="0">
                <a:solidFill>
                  <a:srgbClr val="000000"/>
                </a:solidFill>
                <a:latin typeface="Arial"/>
                <a:cs typeface="Arial"/>
              </a:rPr>
            </a:br>
            <a:r>
              <a:rPr lang="fr-FR" dirty="0">
                <a:solidFill>
                  <a:srgbClr val="000000"/>
                </a:solidFill>
                <a:latin typeface="Arial"/>
                <a:cs typeface="Arial"/>
              </a:rPr>
              <a:t>tous les jeudis</a:t>
            </a:r>
            <a:endParaRPr lang="fr-FR" dirty="0">
              <a:latin typeface="Arial"/>
              <a:cs typeface="Arial"/>
            </a:endParaRPr>
          </a:p>
          <a:p>
            <a:pPr marL="0" lvl="1">
              <a:spcAft>
                <a:spcPts val="500"/>
              </a:spcAft>
            </a:pPr>
            <a:r>
              <a:rPr lang="fr-FR" b="1" dirty="0">
                <a:solidFill>
                  <a:srgbClr val="C50B34"/>
                </a:solidFill>
                <a:latin typeface="Arial"/>
                <a:cs typeface="Arial"/>
              </a:rPr>
              <a:t>Pédicure</a:t>
            </a:r>
          </a:p>
          <a:p>
            <a:pPr marL="0" lvl="1">
              <a:spcAft>
                <a:spcPts val="500"/>
              </a:spcAft>
            </a:pPr>
            <a:r>
              <a:rPr lang="fr-FR" b="1" dirty="0">
                <a:solidFill>
                  <a:srgbClr val="000000"/>
                </a:solidFill>
                <a:latin typeface="Arial"/>
                <a:cs typeface="Arial"/>
              </a:rPr>
              <a:t>M. Benjamin VIOT</a:t>
            </a:r>
            <a:br>
              <a:rPr lang="fr-FR" b="1" dirty="0">
                <a:solidFill>
                  <a:srgbClr val="000000"/>
                </a:solidFill>
                <a:latin typeface="Arial"/>
                <a:cs typeface="Arial"/>
              </a:rPr>
            </a:br>
            <a:r>
              <a:rPr lang="fr-FR" dirty="0">
                <a:solidFill>
                  <a:srgbClr val="000000"/>
                </a:solidFill>
                <a:latin typeface="Arial"/>
                <a:cs typeface="Arial"/>
              </a:rPr>
              <a:t>tous les vendredis matin</a:t>
            </a:r>
          </a:p>
          <a:p>
            <a:pPr marL="0" lvl="1">
              <a:spcAft>
                <a:spcPts val="500"/>
              </a:spcAft>
            </a:pPr>
            <a:r>
              <a:rPr lang="fr-FR" dirty="0">
                <a:solidFill>
                  <a:srgbClr val="000000"/>
                </a:solidFill>
                <a:latin typeface="Arial"/>
                <a:cs typeface="Arial"/>
              </a:rPr>
              <a:t> </a:t>
            </a:r>
            <a:r>
              <a:rPr lang="fr-FR" sz="2000" b="1" u="sng" dirty="0">
                <a:solidFill>
                  <a:srgbClr val="000000"/>
                </a:solidFill>
                <a:latin typeface="Arial"/>
                <a:cs typeface="Arial"/>
              </a:rPr>
              <a:t>Prenez rendez-vous auprès de l’accueil </a:t>
            </a:r>
            <a:endParaRPr lang="fr-FR" sz="1600" b="1" u="sng" dirty="0">
              <a:latin typeface="Arial"/>
              <a:cs typeface="Arial"/>
            </a:endParaRPr>
          </a:p>
        </p:txBody>
      </p:sp>
      <p:sp>
        <p:nvSpPr>
          <p:cNvPr id="30" name="ZoneTexte 29"/>
          <p:cNvSpPr txBox="1"/>
          <p:nvPr/>
        </p:nvSpPr>
        <p:spPr>
          <a:xfrm>
            <a:off x="349661" y="4637673"/>
            <a:ext cx="6431321" cy="6594113"/>
          </a:xfrm>
          <a:prstGeom prst="rect">
            <a:avLst/>
          </a:prstGeom>
          <a:noFill/>
        </p:spPr>
        <p:txBody>
          <a:bodyPr wrap="square" lIns="180000" rIns="180000" rtlCol="0">
            <a:spAutoFit/>
          </a:bodyPr>
          <a:lstStyle/>
          <a:p>
            <a:pPr marL="0" lvl="1">
              <a:spcAft>
                <a:spcPts val="500"/>
              </a:spcAft>
            </a:pPr>
            <a:r>
              <a:rPr lang="fr-FR" b="1" u="sng" dirty="0">
                <a:solidFill>
                  <a:srgbClr val="C00000"/>
                </a:solidFill>
                <a:latin typeface="Arial"/>
                <a:cs typeface="Arial"/>
              </a:rPr>
              <a:t>Directeur</a:t>
            </a:r>
          </a:p>
          <a:p>
            <a:pPr marL="0" lvl="1">
              <a:spcAft>
                <a:spcPts val="500"/>
              </a:spcAft>
            </a:pPr>
            <a:r>
              <a:rPr lang="fr-FR" b="1" dirty="0">
                <a:latin typeface="Arial"/>
                <a:cs typeface="Arial"/>
              </a:rPr>
              <a:t>Mr DAMBREVILLE Marvin</a:t>
            </a:r>
          </a:p>
          <a:p>
            <a:pPr marL="0" lvl="1">
              <a:spcAft>
                <a:spcPts val="500"/>
              </a:spcAft>
            </a:pPr>
            <a:r>
              <a:rPr lang="fr-FR" dirty="0">
                <a:latin typeface="Arial"/>
                <a:cs typeface="Arial"/>
              </a:rPr>
              <a:t>Du lundi au vendredi et un week-end par mois</a:t>
            </a:r>
          </a:p>
          <a:p>
            <a:pPr marL="0" lvl="1">
              <a:spcAft>
                <a:spcPts val="500"/>
              </a:spcAft>
            </a:pPr>
            <a:r>
              <a:rPr lang="fr-FR" b="1" u="sng" dirty="0">
                <a:solidFill>
                  <a:srgbClr val="C50B34"/>
                </a:solidFill>
                <a:latin typeface="Arial"/>
                <a:cs typeface="Arial"/>
              </a:rPr>
              <a:t>Adjointe de direction</a:t>
            </a:r>
          </a:p>
          <a:p>
            <a:pPr marL="0" lvl="1">
              <a:spcAft>
                <a:spcPts val="500"/>
              </a:spcAft>
            </a:pPr>
            <a:r>
              <a:rPr lang="fr-FR" b="1" dirty="0">
                <a:solidFill>
                  <a:srgbClr val="000000"/>
                </a:solidFill>
                <a:latin typeface="Arial"/>
                <a:cs typeface="Arial"/>
              </a:rPr>
              <a:t>Mme Clara DELAVENNE</a:t>
            </a:r>
            <a:br>
              <a:rPr lang="fr-FR" b="1" dirty="0">
                <a:solidFill>
                  <a:srgbClr val="000000"/>
                </a:solidFill>
                <a:latin typeface="Arial"/>
                <a:cs typeface="Arial"/>
              </a:rPr>
            </a:br>
            <a:r>
              <a:rPr lang="fr-FR" dirty="0">
                <a:solidFill>
                  <a:srgbClr val="000000"/>
                </a:solidFill>
                <a:latin typeface="Arial"/>
                <a:cs typeface="Arial"/>
              </a:rPr>
              <a:t>du lundi au vendredi et un week-end par mois</a:t>
            </a:r>
            <a:endParaRPr lang="fr-FR" b="1" u="sng" dirty="0">
              <a:solidFill>
                <a:srgbClr val="C50B34"/>
              </a:solidFill>
              <a:latin typeface="Arial"/>
              <a:cs typeface="Arial"/>
            </a:endParaRPr>
          </a:p>
          <a:p>
            <a:pPr marL="0" lvl="1">
              <a:spcAft>
                <a:spcPts val="500"/>
              </a:spcAft>
            </a:pPr>
            <a:r>
              <a:rPr lang="fr-FR" b="1" u="sng" dirty="0">
                <a:solidFill>
                  <a:srgbClr val="C50B34"/>
                </a:solidFill>
                <a:latin typeface="Arial"/>
                <a:cs typeface="Arial"/>
              </a:rPr>
              <a:t>Infirmière Coordinatrice</a:t>
            </a:r>
          </a:p>
          <a:p>
            <a:pPr marL="0" lvl="1">
              <a:spcAft>
                <a:spcPts val="500"/>
              </a:spcAft>
            </a:pPr>
            <a:r>
              <a:rPr lang="fr-FR" b="1" dirty="0">
                <a:latin typeface="Arial"/>
                <a:cs typeface="Arial"/>
              </a:rPr>
              <a:t>Mme Cassandre NOIRET</a:t>
            </a:r>
            <a:br>
              <a:rPr lang="fr-FR" b="1" dirty="0">
                <a:latin typeface="Arial"/>
                <a:cs typeface="Arial"/>
              </a:rPr>
            </a:br>
            <a:r>
              <a:rPr lang="fr-FR" dirty="0">
                <a:latin typeface="Arial"/>
                <a:cs typeface="Arial"/>
              </a:rPr>
              <a:t>Du lundi au vendredi et un week-end par mois</a:t>
            </a:r>
            <a:r>
              <a:rPr lang="fr-FR" u="sng" dirty="0">
                <a:solidFill>
                  <a:srgbClr val="FFFFFF"/>
                </a:solidFill>
                <a:latin typeface="Arial"/>
                <a:cs typeface="Arial"/>
              </a:rPr>
              <a:t/>
            </a:r>
            <a:br>
              <a:rPr lang="fr-FR" u="sng" dirty="0">
                <a:solidFill>
                  <a:srgbClr val="FFFFFF"/>
                </a:solidFill>
                <a:latin typeface="Arial"/>
                <a:cs typeface="Arial"/>
              </a:rPr>
            </a:br>
            <a:r>
              <a:rPr lang="fr-FR" b="1" u="sng" dirty="0">
                <a:solidFill>
                  <a:srgbClr val="C50B34"/>
                </a:solidFill>
                <a:latin typeface="Arial"/>
                <a:cs typeface="Arial"/>
              </a:rPr>
              <a:t>Responsable Hôtelière</a:t>
            </a:r>
          </a:p>
          <a:p>
            <a:pPr marL="0" lvl="1">
              <a:spcAft>
                <a:spcPts val="500"/>
              </a:spcAft>
            </a:pPr>
            <a:r>
              <a:rPr lang="fr-FR" b="1" dirty="0">
                <a:solidFill>
                  <a:srgbClr val="000000"/>
                </a:solidFill>
                <a:latin typeface="Arial"/>
                <a:cs typeface="Arial"/>
              </a:rPr>
              <a:t>Mme Marie-Claude FAGNET</a:t>
            </a:r>
            <a:br>
              <a:rPr lang="fr-FR" b="1" dirty="0">
                <a:solidFill>
                  <a:srgbClr val="000000"/>
                </a:solidFill>
                <a:latin typeface="Arial"/>
                <a:cs typeface="Arial"/>
              </a:rPr>
            </a:br>
            <a:r>
              <a:rPr lang="fr-FR" dirty="0">
                <a:solidFill>
                  <a:srgbClr val="000000"/>
                </a:solidFill>
                <a:latin typeface="Arial"/>
                <a:cs typeface="Arial"/>
              </a:rPr>
              <a:t>du lundi au vendredi et un week-end par mois.</a:t>
            </a:r>
          </a:p>
          <a:p>
            <a:pPr marL="0" lvl="1">
              <a:spcAft>
                <a:spcPts val="500"/>
              </a:spcAft>
            </a:pPr>
            <a:r>
              <a:rPr lang="fr-FR" b="1" u="sng" dirty="0">
                <a:solidFill>
                  <a:srgbClr val="C50B34"/>
                </a:solidFill>
                <a:latin typeface="Arial"/>
                <a:cs typeface="Arial"/>
              </a:rPr>
              <a:t>Agent Technique</a:t>
            </a:r>
          </a:p>
          <a:p>
            <a:pPr marL="0" lvl="1">
              <a:spcAft>
                <a:spcPts val="500"/>
              </a:spcAft>
            </a:pPr>
            <a:r>
              <a:rPr lang="fr-FR" b="1" dirty="0">
                <a:solidFill>
                  <a:srgbClr val="000000"/>
                </a:solidFill>
                <a:latin typeface="Arial"/>
                <a:cs typeface="Arial"/>
              </a:rPr>
              <a:t>Mr Éric GAUDEFROY</a:t>
            </a:r>
          </a:p>
          <a:p>
            <a:pPr marL="0" lvl="1">
              <a:spcAft>
                <a:spcPts val="500"/>
              </a:spcAft>
            </a:pPr>
            <a:r>
              <a:rPr lang="fr-FR" dirty="0">
                <a:solidFill>
                  <a:srgbClr val="000000"/>
                </a:solidFill>
                <a:latin typeface="Arial"/>
                <a:cs typeface="Arial"/>
              </a:rPr>
              <a:t>du lundi au vendredi</a:t>
            </a:r>
          </a:p>
          <a:p>
            <a:pPr marL="0" lvl="1">
              <a:spcAft>
                <a:spcPts val="500"/>
              </a:spcAft>
            </a:pPr>
            <a:r>
              <a:rPr lang="fr-FR" b="1" u="sng" dirty="0">
                <a:solidFill>
                  <a:srgbClr val="C50B34"/>
                </a:solidFill>
                <a:latin typeface="Arial"/>
                <a:cs typeface="Arial"/>
              </a:rPr>
              <a:t>Médecin coordonnateur</a:t>
            </a:r>
          </a:p>
          <a:p>
            <a:pPr marL="0" lvl="1">
              <a:spcAft>
                <a:spcPts val="500"/>
              </a:spcAft>
            </a:pPr>
            <a:r>
              <a:rPr lang="fr-FR" dirty="0">
                <a:solidFill>
                  <a:srgbClr val="000000"/>
                </a:solidFill>
                <a:latin typeface="Arial"/>
                <a:cs typeface="Arial"/>
              </a:rPr>
              <a:t>Le lundi et le mercredi</a:t>
            </a:r>
            <a:endParaRPr lang="fr-FR" b="1" u="sng" dirty="0">
              <a:solidFill>
                <a:srgbClr val="C50B34"/>
              </a:solidFill>
              <a:latin typeface="Arial"/>
              <a:cs typeface="Arial"/>
            </a:endParaRPr>
          </a:p>
          <a:p>
            <a:pPr marL="0" lvl="1">
              <a:spcAft>
                <a:spcPts val="500"/>
              </a:spcAft>
            </a:pPr>
            <a:endParaRPr lang="fr-FR" b="1" u="sng" dirty="0">
              <a:solidFill>
                <a:srgbClr val="C50B34"/>
              </a:solidFill>
              <a:latin typeface="Arial"/>
              <a:cs typeface="Arial"/>
            </a:endParaRPr>
          </a:p>
          <a:p>
            <a:pPr marL="0" lvl="1">
              <a:spcAft>
                <a:spcPts val="500"/>
              </a:spcAft>
            </a:pPr>
            <a:endParaRPr lang="fr-FR" dirty="0">
              <a:solidFill>
                <a:srgbClr val="000000"/>
              </a:solidFill>
              <a:latin typeface="Arial"/>
              <a:cs typeface="Arial"/>
            </a:endParaRPr>
          </a:p>
          <a:p>
            <a:pPr marL="0" lvl="1">
              <a:spcAft>
                <a:spcPts val="500"/>
              </a:spcAft>
            </a:pPr>
            <a:endParaRPr lang="fr-FR" dirty="0">
              <a:solidFill>
                <a:srgbClr val="000000"/>
              </a:solidFill>
              <a:latin typeface="Arial"/>
              <a:cs typeface="Arial"/>
            </a:endParaRPr>
          </a:p>
        </p:txBody>
      </p:sp>
      <p:pic>
        <p:nvPicPr>
          <p:cNvPr id="27" name="Image 2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35873" y="2623924"/>
            <a:ext cx="1784226" cy="1813987"/>
          </a:xfrm>
          <a:prstGeom prst="rect">
            <a:avLst/>
          </a:prstGeom>
        </p:spPr>
      </p:pic>
      <p:pic>
        <p:nvPicPr>
          <p:cNvPr id="9" name="Image 8" descr="noun_824144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384110" y="2010546"/>
            <a:ext cx="476758" cy="413616"/>
          </a:xfrm>
          <a:prstGeom prst="rect">
            <a:avLst/>
          </a:prstGeom>
        </p:spPr>
      </p:pic>
      <p:sp>
        <p:nvSpPr>
          <p:cNvPr id="31" name="Espace réservé du pied de page 4">
            <a:extLst>
              <a:ext uri="{FF2B5EF4-FFF2-40B4-BE49-F238E27FC236}">
                <a16:creationId xmlns:a16="http://schemas.microsoft.com/office/drawing/2014/main" id="{A52B69F3-941D-4285-9CA3-1920F732C2B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425213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21" y="275348"/>
            <a:ext cx="3164008" cy="369332"/>
          </a:xfrm>
          <a:prstGeom prst="rect">
            <a:avLst/>
          </a:prstGeom>
        </p:spPr>
        <p:txBody>
          <a:bodyPr wrap="none">
            <a:spAutoFit/>
          </a:bodyPr>
          <a:lstStyle/>
          <a:p>
            <a:pPr lvl="0"/>
            <a:r>
              <a:rPr lang="fr-FR" dirty="0">
                <a:solidFill>
                  <a:srgbClr val="755E56"/>
                </a:solidFill>
              </a:rPr>
              <a:t>Journal interne de la Résidence </a:t>
            </a:r>
          </a:p>
        </p:txBody>
      </p:sp>
      <p:pic>
        <p:nvPicPr>
          <p:cNvPr id="3" name="Image 2"/>
          <p:cNvPicPr>
            <a:picLocks noChangeAspect="1"/>
          </p:cNvPicPr>
          <p:nvPr/>
        </p:nvPicPr>
        <p:blipFill>
          <a:blip r:embed="rId2"/>
          <a:stretch>
            <a:fillRect/>
          </a:stretch>
        </p:blipFill>
        <p:spPr>
          <a:xfrm>
            <a:off x="5745790" y="165460"/>
            <a:ext cx="1633870" cy="475529"/>
          </a:xfrm>
          <a:prstGeom prst="rect">
            <a:avLst/>
          </a:prstGeom>
        </p:spPr>
      </p:pic>
      <p:pic>
        <p:nvPicPr>
          <p:cNvPr id="4" name="Image 3"/>
          <p:cNvPicPr>
            <a:picLocks noChangeAspect="1"/>
          </p:cNvPicPr>
          <p:nvPr/>
        </p:nvPicPr>
        <p:blipFill>
          <a:blip r:embed="rId3"/>
          <a:stretch>
            <a:fillRect/>
          </a:stretch>
        </p:blipFill>
        <p:spPr>
          <a:xfrm>
            <a:off x="154268" y="1119755"/>
            <a:ext cx="853514" cy="829128"/>
          </a:xfrm>
          <a:prstGeom prst="rect">
            <a:avLst/>
          </a:prstGeom>
        </p:spPr>
      </p:pic>
      <p:pic>
        <p:nvPicPr>
          <p:cNvPr id="5" name="Image 4"/>
          <p:cNvPicPr>
            <a:picLocks noChangeAspect="1"/>
          </p:cNvPicPr>
          <p:nvPr/>
        </p:nvPicPr>
        <p:blipFill>
          <a:blip r:embed="rId4"/>
          <a:stretch>
            <a:fillRect/>
          </a:stretch>
        </p:blipFill>
        <p:spPr>
          <a:xfrm>
            <a:off x="619584" y="1380512"/>
            <a:ext cx="6840305" cy="597460"/>
          </a:xfrm>
          <a:prstGeom prst="rect">
            <a:avLst/>
          </a:prstGeom>
        </p:spPr>
      </p:pic>
      <p:pic>
        <p:nvPicPr>
          <p:cNvPr id="7" name="Image 6"/>
          <p:cNvPicPr>
            <a:picLocks noChangeAspect="1"/>
          </p:cNvPicPr>
          <p:nvPr/>
        </p:nvPicPr>
        <p:blipFill>
          <a:blip r:embed="rId5"/>
          <a:stretch>
            <a:fillRect/>
          </a:stretch>
        </p:blipFill>
        <p:spPr>
          <a:xfrm>
            <a:off x="345220" y="2209640"/>
            <a:ext cx="6919179" cy="7226460"/>
          </a:xfrm>
          <a:prstGeom prst="rect">
            <a:avLst/>
          </a:prstGeom>
        </p:spPr>
      </p:pic>
    </p:spTree>
    <p:extLst>
      <p:ext uri="{BB962C8B-B14F-4D97-AF65-F5344CB8AC3E}">
        <p14:creationId xmlns:p14="http://schemas.microsoft.com/office/powerpoint/2010/main" val="220528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33309"/>
            <a:ext cx="3237257" cy="493819"/>
          </a:xfrm>
          <a:prstGeom prst="rect">
            <a:avLst/>
          </a:prstGeom>
        </p:spPr>
      </p:pic>
      <p:pic>
        <p:nvPicPr>
          <p:cNvPr id="3" name="Image 2"/>
          <p:cNvPicPr>
            <a:picLocks noChangeAspect="1"/>
          </p:cNvPicPr>
          <p:nvPr/>
        </p:nvPicPr>
        <p:blipFill>
          <a:blip r:embed="rId3"/>
          <a:stretch>
            <a:fillRect/>
          </a:stretch>
        </p:blipFill>
        <p:spPr>
          <a:xfrm>
            <a:off x="5821990" y="233309"/>
            <a:ext cx="1633870" cy="475529"/>
          </a:xfrm>
          <a:prstGeom prst="rect">
            <a:avLst/>
          </a:prstGeom>
        </p:spPr>
      </p:pic>
      <p:pic>
        <p:nvPicPr>
          <p:cNvPr id="4" name="Image 3"/>
          <p:cNvPicPr>
            <a:picLocks noChangeAspect="1"/>
          </p:cNvPicPr>
          <p:nvPr/>
        </p:nvPicPr>
        <p:blipFill>
          <a:blip r:embed="rId4"/>
          <a:stretch>
            <a:fillRect/>
          </a:stretch>
        </p:blipFill>
        <p:spPr>
          <a:xfrm>
            <a:off x="192368" y="806250"/>
            <a:ext cx="853514" cy="829128"/>
          </a:xfrm>
          <a:prstGeom prst="rect">
            <a:avLst/>
          </a:prstGeom>
        </p:spPr>
      </p:pic>
      <p:pic>
        <p:nvPicPr>
          <p:cNvPr id="5" name="Image 4"/>
          <p:cNvPicPr>
            <a:picLocks noChangeAspect="1"/>
          </p:cNvPicPr>
          <p:nvPr/>
        </p:nvPicPr>
        <p:blipFill>
          <a:blip r:embed="rId5"/>
          <a:stretch>
            <a:fillRect/>
          </a:stretch>
        </p:blipFill>
        <p:spPr>
          <a:xfrm>
            <a:off x="615555" y="1064339"/>
            <a:ext cx="6840305" cy="597460"/>
          </a:xfrm>
          <a:prstGeom prst="rect">
            <a:avLst/>
          </a:prstGeom>
        </p:spPr>
      </p:pic>
      <p:pic>
        <p:nvPicPr>
          <p:cNvPr id="3074" name="Picture 2" descr="Trouve Les 7 Différences ❌ en 1 minute! | JEU DES 7 ERREURS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368" y="2582862"/>
            <a:ext cx="7263491" cy="687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9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64042"/>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18</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dirty="0" err="1">
                <a:solidFill>
                  <a:schemeClr val="bg1"/>
                </a:solidFill>
              </a:rPr>
              <a:t>Familyvi</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pic>
        <p:nvPicPr>
          <p:cNvPr id="4" name="Image 3" descr="icn-areas-documentos.png"/>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65672" y="4792465"/>
            <a:ext cx="540877" cy="540877"/>
          </a:xfrm>
          <a:prstGeom prst="rect">
            <a:avLst/>
          </a:prstGeom>
        </p:spPr>
      </p:pic>
      <p:sp>
        <p:nvSpPr>
          <p:cNvPr id="16" name="Espace réservé du pied de page 4">
            <a:extLst>
              <a:ext uri="{FF2B5EF4-FFF2-40B4-BE49-F238E27FC236}">
                <a16:creationId xmlns:a16="http://schemas.microsoft.com/office/drawing/2014/main" id="{E4D8A588-388D-4423-B789-543627C623EC}"/>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12" name="Titre 1"/>
          <p:cNvSpPr txBox="1">
            <a:spLocks/>
          </p:cNvSpPr>
          <p:nvPr/>
        </p:nvSpPr>
        <p:spPr>
          <a:xfrm>
            <a:off x="519946" y="1544163"/>
            <a:ext cx="6522958" cy="11069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spcBef>
                <a:spcPts val="0"/>
              </a:spcBef>
            </a:pPr>
            <a:r>
              <a:rPr lang="fr-FR" sz="2000" b="0">
                <a:solidFill>
                  <a:srgbClr val="FF0000"/>
                </a:solidFill>
                <a:latin typeface="Calibri"/>
                <a:ea typeface="+mn-ea"/>
                <a:cs typeface="+mn-cs"/>
              </a:rPr>
              <a:t>POUR PARTAGER DES PHOTOS ET DES MESSAGES</a:t>
            </a:r>
            <a:r>
              <a:rPr lang="fr-FR" sz="2000" b="0">
                <a:solidFill>
                  <a:prstClr val="black"/>
                </a:solidFill>
                <a:latin typeface="Calibri"/>
                <a:ea typeface="+mn-ea"/>
                <a:cs typeface="+mn-cs"/>
              </a:rPr>
              <a:t>, </a:t>
            </a:r>
            <a:r>
              <a:rPr lang="fr-FR" sz="2000">
                <a:solidFill>
                  <a:prstClr val="black"/>
                </a:solidFill>
                <a:latin typeface="Calibri"/>
                <a:ea typeface="+mn-ea"/>
                <a:cs typeface="+mn-cs"/>
              </a:rPr>
              <a:t>avec les résidents </a:t>
            </a:r>
            <a:r>
              <a:rPr lang="fr-FR" sz="2000" b="0">
                <a:solidFill>
                  <a:prstClr val="black"/>
                </a:solidFill>
                <a:latin typeface="Calibri"/>
                <a:ea typeface="+mn-ea"/>
                <a:cs typeface="+mn-cs"/>
              </a:rPr>
              <a:t>inscrivez vous sur: </a:t>
            </a:r>
            <a:r>
              <a:rPr lang="fr-FR" sz="2000" b="0">
                <a:solidFill>
                  <a:srgbClr val="FF0000"/>
                </a:solidFill>
                <a:latin typeface="Calibri"/>
                <a:ea typeface="+mn-ea"/>
                <a:cs typeface="+mn-cs"/>
              </a:rPr>
              <a:t>www.familyvi.com</a:t>
            </a:r>
            <a:r>
              <a:rPr lang="fr-FR" sz="2000" b="0">
                <a:solidFill>
                  <a:prstClr val="black"/>
                </a:solidFill>
                <a:latin typeface="Calibri"/>
                <a:ea typeface="+mn-ea"/>
                <a:cs typeface="+mn-cs"/>
              </a:rPr>
              <a:t> et demandez votre code à l’animatrice ou à l’accueil.</a:t>
            </a:r>
            <a:endParaRPr lang="fr-FR" dirty="0">
              <a:solidFill>
                <a:srgbClr val="C00000"/>
              </a:solidFill>
            </a:endParaRPr>
          </a:p>
        </p:txBody>
      </p:sp>
      <p:sp>
        <p:nvSpPr>
          <p:cNvPr id="13" name="Rectangle 12"/>
          <p:cNvSpPr/>
          <p:nvPr/>
        </p:nvSpPr>
        <p:spPr>
          <a:xfrm>
            <a:off x="422111" y="2651068"/>
            <a:ext cx="6762596" cy="7612974"/>
          </a:xfrm>
          <a:prstGeom prst="rect">
            <a:avLst/>
          </a:prstGeom>
          <a:solidFill>
            <a:srgbClr val="755E5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Cette </a:t>
            </a:r>
            <a:r>
              <a:rPr lang="fr-FR" b="1" dirty="0">
                <a:solidFill>
                  <a:srgbClr val="C50B34"/>
                </a:solidFill>
              </a:rPr>
              <a:t>application gratuite </a:t>
            </a:r>
            <a:r>
              <a:rPr lang="fr-FR" b="1" dirty="0">
                <a:solidFill>
                  <a:schemeClr val="tx1"/>
                </a:solidFill>
              </a:rPr>
              <a:t>( d’ordre non médical) est disponible gratuitement sur le site internet</a:t>
            </a:r>
            <a:r>
              <a:rPr lang="fr-FR" b="1" dirty="0">
                <a:solidFill>
                  <a:srgbClr val="C50B34"/>
                </a:solidFill>
              </a:rPr>
              <a:t> www.familyvi.com </a:t>
            </a:r>
            <a:r>
              <a:rPr lang="fr-FR" b="1" dirty="0">
                <a:solidFill>
                  <a:schemeClr val="tx1"/>
                </a:solidFill>
              </a:rPr>
              <a:t>et téléchargeable sur smartphone et tablette:</a:t>
            </a:r>
          </a:p>
          <a:p>
            <a:pPr algn="ctr"/>
            <a:endParaRPr lang="fr-FR" b="1" dirty="0">
              <a:solidFill>
                <a:schemeClr val="tx1"/>
              </a:solidFill>
            </a:endParaRPr>
          </a:p>
          <a:p>
            <a:pPr algn="ctr"/>
            <a:r>
              <a:rPr lang="fr-FR" b="1" dirty="0">
                <a:solidFill>
                  <a:srgbClr val="C00000"/>
                </a:solidFill>
              </a:rPr>
              <a:t>Le fil d’actualité  </a:t>
            </a:r>
            <a:r>
              <a:rPr lang="fr-FR" b="1" dirty="0">
                <a:solidFill>
                  <a:schemeClr val="tx1"/>
                </a:solidFill>
              </a:rPr>
              <a:t>vous permet d’envoyer des messages à votre parent. Chaque personne de la famille ou des amis peuvent dorénavant correspondre avec son parent et recevoir les actualités de la résidence.</a:t>
            </a:r>
          </a:p>
          <a:p>
            <a:pPr algn="ctr"/>
            <a:endParaRPr lang="fr-FR" b="1" dirty="0">
              <a:solidFill>
                <a:schemeClr val="tx1"/>
              </a:solidFill>
            </a:endParaRPr>
          </a:p>
          <a:p>
            <a:pPr algn="ctr"/>
            <a:r>
              <a:rPr lang="fr-FR" b="1" dirty="0">
                <a:solidFill>
                  <a:srgbClr val="C00000"/>
                </a:solidFill>
              </a:rPr>
              <a:t>Le Magazine </a:t>
            </a:r>
            <a:r>
              <a:rPr lang="fr-FR" b="1" dirty="0" err="1">
                <a:solidFill>
                  <a:srgbClr val="C00000"/>
                </a:solidFill>
              </a:rPr>
              <a:t>Familyvi</a:t>
            </a:r>
            <a:r>
              <a:rPr lang="fr-FR" b="1" dirty="0">
                <a:solidFill>
                  <a:srgbClr val="C00000"/>
                </a:solidFill>
              </a:rPr>
              <a:t> </a:t>
            </a:r>
            <a:r>
              <a:rPr lang="fr-FR" b="1" dirty="0">
                <a:solidFill>
                  <a:schemeClr val="tx1"/>
                </a:solidFill>
              </a:rPr>
              <a:t>permet à votre parent de recevoir vos messages et vos photos sur une version imprimée personnalisée de son fil d’actualité. Le magazine est imprimé à l’unité et chaque exemplaire mensuel permet au résident de conserver une version écrite des messages et des photos que vous lui adressez.</a:t>
            </a:r>
          </a:p>
          <a:p>
            <a:pPr algn="ctr"/>
            <a:endParaRPr lang="fr-FR" b="1" dirty="0">
              <a:solidFill>
                <a:schemeClr val="tx1"/>
              </a:solidFill>
            </a:endParaRPr>
          </a:p>
          <a:p>
            <a:pPr algn="ctr"/>
            <a:r>
              <a:rPr lang="fr-FR" b="1" dirty="0">
                <a:solidFill>
                  <a:srgbClr val="C00000"/>
                </a:solidFill>
              </a:rPr>
              <a:t>Le Kiosque d’information </a:t>
            </a:r>
            <a:r>
              <a:rPr lang="fr-FR" b="1" dirty="0">
                <a:solidFill>
                  <a:schemeClr val="tx1"/>
                </a:solidFill>
              </a:rPr>
              <a:t>vous permet de consulter l’agenda de la résidence, les activités, les menus, le journal de la résidence….ou que vous soyez, dès lors que vous êtes connecté.</a:t>
            </a:r>
          </a:p>
          <a:p>
            <a:pPr algn="ctr"/>
            <a:endParaRPr lang="fr-FR" b="1" dirty="0">
              <a:solidFill>
                <a:schemeClr val="tx1"/>
              </a:solidFill>
            </a:endParaRPr>
          </a:p>
          <a:p>
            <a:pPr algn="ctr"/>
            <a:r>
              <a:rPr lang="fr-FR" b="1" dirty="0">
                <a:solidFill>
                  <a:schemeClr val="tx1"/>
                </a:solidFill>
              </a:rPr>
              <a:t>Une </a:t>
            </a:r>
            <a:r>
              <a:rPr lang="fr-FR" b="1" dirty="0">
                <a:solidFill>
                  <a:srgbClr val="C00000"/>
                </a:solidFill>
              </a:rPr>
              <a:t>conciergerie</a:t>
            </a:r>
            <a:r>
              <a:rPr lang="fr-FR" b="1" dirty="0">
                <a:solidFill>
                  <a:schemeClr val="tx1"/>
                </a:solidFill>
              </a:rPr>
              <a:t> facilitera la réservation des services sur mesure pour votre proche: un rendez-vous de coiffeur, un abonnement à un magazine….</a:t>
            </a:r>
          </a:p>
          <a:p>
            <a:pPr algn="ctr"/>
            <a:endParaRPr lang="fr-FR" b="1" dirty="0">
              <a:solidFill>
                <a:schemeClr val="tx1"/>
              </a:solidFill>
            </a:endParaRPr>
          </a:p>
          <a:p>
            <a:pPr algn="ctr"/>
            <a:r>
              <a:rPr lang="fr-FR" b="1" dirty="0">
                <a:solidFill>
                  <a:schemeClr val="tx1"/>
                </a:solidFill>
              </a:rPr>
              <a:t>Une </a:t>
            </a:r>
            <a:r>
              <a:rPr lang="fr-FR" b="1" dirty="0">
                <a:solidFill>
                  <a:srgbClr val="C00000"/>
                </a:solidFill>
              </a:rPr>
              <a:t>boutique en ligne </a:t>
            </a:r>
            <a:r>
              <a:rPr lang="fr-FR" b="1" dirty="0">
                <a:solidFill>
                  <a:schemeClr val="tx1"/>
                </a:solidFill>
              </a:rPr>
              <a:t>vous permettra de lui offrir des cadeaux facilement fleurs, chocolats, produits d’hygiène et de soins… Vos achats lui seront livrés directement à la résidence en toute sécurité.</a:t>
            </a:r>
          </a:p>
          <a:p>
            <a:pPr algn="ctr"/>
            <a:endParaRPr lang="fr-FR" b="1" dirty="0">
              <a:solidFill>
                <a:schemeClr val="tx1"/>
              </a:solidFill>
            </a:endParaRPr>
          </a:p>
        </p:txBody>
      </p:sp>
    </p:spTree>
    <p:extLst>
      <p:ext uri="{BB962C8B-B14F-4D97-AF65-F5344CB8AC3E}">
        <p14:creationId xmlns:p14="http://schemas.microsoft.com/office/powerpoint/2010/main" val="4429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7" name="Sous-titre 6"/>
          <p:cNvSpPr>
            <a:spLocks noGrp="1"/>
          </p:cNvSpPr>
          <p:nvPr>
            <p:ph type="subTitle" idx="1"/>
          </p:nvPr>
        </p:nvSpPr>
        <p:spPr>
          <a:xfrm>
            <a:off x="675732" y="4930522"/>
            <a:ext cx="6508976" cy="1380031"/>
          </a:xfrm>
        </p:spPr>
        <p:txBody>
          <a:bodyPr>
            <a:noAutofit/>
          </a:bodyPr>
          <a:lstStyle/>
          <a:p>
            <a:r>
              <a:rPr lang="fr-FR" sz="1800" b="1" dirty="0">
                <a:solidFill>
                  <a:srgbClr val="FF6699"/>
                </a:solidFill>
              </a:rPr>
              <a:t>Les résidents de l’unité Nicolas Boileau bénéficient chaque mardi d’un atelier épluchage et un dimanche sur deux, ainsi que d’un atelier cuisine (préparation d’un gâteau, d’une salade de fruits, etc.)</a:t>
            </a: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L’ Unité Nicolas Boileau</a:t>
            </a: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95781" y="1679348"/>
            <a:ext cx="3971287" cy="29784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Émoticône 2"/>
          <p:cNvSpPr/>
          <p:nvPr/>
        </p:nvSpPr>
        <p:spPr>
          <a:xfrm>
            <a:off x="2044700" y="2406581"/>
            <a:ext cx="584200" cy="5080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38888" y="6583261"/>
            <a:ext cx="4705350" cy="35290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8674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Titre 2"/>
          <p:cNvSpPr>
            <a:spLocks noGrp="1"/>
          </p:cNvSpPr>
          <p:nvPr>
            <p:ph type="title"/>
          </p:nvPr>
        </p:nvSpPr>
        <p:spPr>
          <a:xfrm>
            <a:off x="851129" y="5030397"/>
            <a:ext cx="6008090" cy="1376101"/>
          </a:xfrm>
        </p:spPr>
        <p:txBody>
          <a:bodyPr>
            <a:normAutofit/>
          </a:bodyPr>
          <a:lstStyle/>
          <a:p>
            <a:r>
              <a:rPr lang="fr-FR" sz="1800" dirty="0">
                <a:solidFill>
                  <a:srgbClr val="FF3399"/>
                </a:solidFill>
              </a:rPr>
              <a:t>Sortie au restaurant « Le Comptoir du Malt » à Sainte-Maximin : un moment de partage et de convivialité autour d’un bon repas.</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3</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982409"/>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Sortie restaurant </a:t>
            </a: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3582834" y="6733911"/>
            <a:ext cx="4174066" cy="31305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224367" y="6911711"/>
            <a:ext cx="3699933" cy="2774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80286" y="1755157"/>
            <a:ext cx="4549775" cy="3412332"/>
          </a:xfrm>
          <a:prstGeom prst="rect">
            <a:avLst/>
          </a:prstGeom>
          <a:ln w="88900" cap="sq" cmpd="thickThin">
            <a:solidFill>
              <a:srgbClr val="000000"/>
            </a:solidFill>
            <a:prstDash val="solid"/>
            <a:miter lim="800000"/>
          </a:ln>
          <a:effectLst>
            <a:innerShdw blurRad="76200">
              <a:srgbClr val="000000"/>
            </a:innerShdw>
          </a:effectLst>
        </p:spPr>
      </p:pic>
      <p:sp>
        <p:nvSpPr>
          <p:cNvPr id="7" name="Émoticône 6"/>
          <p:cNvSpPr/>
          <p:nvPr/>
        </p:nvSpPr>
        <p:spPr>
          <a:xfrm>
            <a:off x="3321230" y="2232432"/>
            <a:ext cx="429263" cy="360845"/>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742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Espace réservé du texte 2"/>
          <p:cNvSpPr>
            <a:spLocks noGrp="1"/>
          </p:cNvSpPr>
          <p:nvPr>
            <p:ph type="body" idx="1"/>
          </p:nvPr>
        </p:nvSpPr>
        <p:spPr>
          <a:xfrm>
            <a:off x="527357" y="4446757"/>
            <a:ext cx="7035493" cy="1090444"/>
          </a:xfrm>
        </p:spPr>
        <p:txBody>
          <a:bodyPr>
            <a:normAutofit/>
          </a:bodyPr>
          <a:lstStyle/>
          <a:p>
            <a:pPr algn="ctr"/>
            <a:r>
              <a:rPr lang="fr-FR" b="1" dirty="0">
                <a:solidFill>
                  <a:srgbClr val="FF3399"/>
                </a:solidFill>
              </a:rPr>
              <a:t>Chaque mois, Aurore propose des séances de zoothérapie, ce mois-ci les séances étaient destinées aux résidents du pôle </a:t>
            </a:r>
            <a:r>
              <a:rPr lang="fr-FR" b="1" dirty="0" err="1">
                <a:solidFill>
                  <a:srgbClr val="FF3399"/>
                </a:solidFill>
              </a:rPr>
              <a:t>Villez</a:t>
            </a:r>
            <a:r>
              <a:rPr lang="fr-FR" b="1" dirty="0">
                <a:solidFill>
                  <a:srgbClr val="FF3399"/>
                </a:solidFill>
              </a:rPr>
              <a:t> et de l’unité Nicolas Boileau</a:t>
            </a:r>
          </a:p>
        </p:txBody>
      </p:sp>
      <p:sp>
        <p:nvSpPr>
          <p:cNvPr id="5" name="Espace réservé du numéro de diapositive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4</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11" name="Rectangle 16"/>
          <p:cNvSpPr txBox="1">
            <a:spLocks noChangeArrowheads="1"/>
          </p:cNvSpPr>
          <p:nvPr/>
        </p:nvSpPr>
        <p:spPr>
          <a:xfrm>
            <a:off x="551288" y="1089946"/>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Zoothérapie avec Aurore Pôle </a:t>
            </a:r>
            <a:r>
              <a:rPr lang="fr-FR" sz="2200" dirty="0" err="1">
                <a:solidFill>
                  <a:srgbClr val="FFFFFF"/>
                </a:solidFill>
              </a:rPr>
              <a:t>Villez</a:t>
            </a:r>
            <a:endParaRPr lang="fr-FR" sz="2200" dirty="0">
              <a:solidFill>
                <a:srgbClr val="FFFFFF"/>
              </a:solidFil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813" y="5991618"/>
            <a:ext cx="3460750" cy="3460750"/>
          </a:xfrm>
          <a:prstGeom prst="rect">
            <a:avLst/>
          </a:prstGeom>
          <a:ln>
            <a:noFill/>
          </a:ln>
          <a:effectLst>
            <a:outerShdw blurRad="190500" algn="tl" rotWithShape="0">
              <a:srgbClr val="000000">
                <a:alpha val="70000"/>
              </a:srgbClr>
            </a:outerShdw>
          </a:effectLst>
        </p:spPr>
      </p:pic>
      <p:pic>
        <p:nvPicPr>
          <p:cNvPr id="4" name="Imag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4493923">
            <a:off x="4192253" y="6406944"/>
            <a:ext cx="2955231" cy="2955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181537">
            <a:off x="2198214" y="1796824"/>
            <a:ext cx="2590542" cy="259054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5781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37720"/>
            <a:ext cx="5456393" cy="707197"/>
          </a:xfrm>
          <a:prstGeom prst="rect">
            <a:avLst/>
          </a:prstGeom>
        </p:spPr>
      </p:pic>
      <p:pic>
        <p:nvPicPr>
          <p:cNvPr id="4" name="Image 3"/>
          <p:cNvPicPr>
            <a:picLocks noChangeAspect="1"/>
          </p:cNvPicPr>
          <p:nvPr/>
        </p:nvPicPr>
        <p:blipFill>
          <a:blip r:embed="rId4"/>
          <a:stretch>
            <a:fillRect/>
          </a:stretch>
        </p:blipFill>
        <p:spPr>
          <a:xfrm>
            <a:off x="5928980" y="153553"/>
            <a:ext cx="1633870" cy="475529"/>
          </a:xfrm>
          <a:prstGeom prst="rect">
            <a:avLst/>
          </a:prstGeom>
        </p:spPr>
      </p:pic>
      <p:pic>
        <p:nvPicPr>
          <p:cNvPr id="8" name="Image 7"/>
          <p:cNvPicPr>
            <a:picLocks noChangeAspect="1"/>
          </p:cNvPicPr>
          <p:nvPr/>
        </p:nvPicPr>
        <p:blipFill>
          <a:blip r:embed="rId5"/>
          <a:stretch>
            <a:fillRect/>
          </a:stretch>
        </p:blipFill>
        <p:spPr>
          <a:xfrm>
            <a:off x="40597" y="629082"/>
            <a:ext cx="853514" cy="829128"/>
          </a:xfrm>
          <a:prstGeom prst="rect">
            <a:avLst/>
          </a:prstGeom>
        </p:spPr>
      </p:pic>
      <p:pic>
        <p:nvPicPr>
          <p:cNvPr id="5" name="Image 4"/>
          <p:cNvPicPr>
            <a:picLocks noChangeAspect="1"/>
          </p:cNvPicPr>
          <p:nvPr/>
        </p:nvPicPr>
        <p:blipFill>
          <a:blip r:embed="rId6"/>
          <a:stretch>
            <a:fillRect/>
          </a:stretch>
        </p:blipFill>
        <p:spPr>
          <a:xfrm>
            <a:off x="467354" y="924762"/>
            <a:ext cx="6840305" cy="591363"/>
          </a:xfrm>
          <a:prstGeom prst="rect">
            <a:avLst/>
          </a:prstGeom>
        </p:spPr>
      </p:pic>
      <p:graphicFrame>
        <p:nvGraphicFramePr>
          <p:cNvPr id="2" name="Objet 1">
            <a:hlinkClick r:id="" action="ppaction://ole?verb=0"/>
          </p:cNvPr>
          <p:cNvGraphicFramePr>
            <a:graphicFrameLocks noChangeAspect="1"/>
          </p:cNvGraphicFramePr>
          <p:nvPr>
            <p:extLst>
              <p:ext uri="{D42A27DB-BD31-4B8C-83A1-F6EECF244321}">
                <p14:modId xmlns:p14="http://schemas.microsoft.com/office/powerpoint/2010/main" val="3724590468"/>
              </p:ext>
            </p:extLst>
          </p:nvPr>
        </p:nvGraphicFramePr>
        <p:xfrm>
          <a:off x="0" y="1458210"/>
          <a:ext cx="7388903" cy="4822825"/>
        </p:xfrm>
        <a:graphic>
          <a:graphicData uri="http://schemas.openxmlformats.org/presentationml/2006/ole">
            <mc:AlternateContent xmlns:mc="http://schemas.openxmlformats.org/markup-compatibility/2006">
              <mc:Choice xmlns:v="urn:schemas-microsoft-com:vml" Requires="v">
                <p:oleObj spid="_x0000_s1026" name="Présentation" r:id="rId7" imgW="7563899" imgH="5344791" progId="PowerPoint.Show.12">
                  <p:embed/>
                </p:oleObj>
              </mc:Choice>
              <mc:Fallback>
                <p:oleObj name="Présentation" r:id="rId7" imgW="7563899" imgH="5344791" progId="PowerPoint.Show.12">
                  <p:embed/>
                  <p:pic>
                    <p:nvPicPr>
                      <p:cNvPr id="0" name=""/>
                      <p:cNvPicPr/>
                      <p:nvPr/>
                    </p:nvPicPr>
                    <p:blipFill>
                      <a:blip r:embed="rId8"/>
                      <a:stretch>
                        <a:fillRect/>
                      </a:stretch>
                    </p:blipFill>
                    <p:spPr>
                      <a:xfrm>
                        <a:off x="0" y="1458210"/>
                        <a:ext cx="7388903" cy="4822825"/>
                      </a:xfrm>
                      <a:prstGeom prst="rect">
                        <a:avLst/>
                      </a:prstGeom>
                    </p:spPr>
                  </p:pic>
                </p:oleObj>
              </mc:Fallback>
            </mc:AlternateContent>
          </a:graphicData>
        </a:graphic>
      </p:graphicFrame>
      <p:graphicFrame>
        <p:nvGraphicFramePr>
          <p:cNvPr id="7" name="Objet 6">
            <a:hlinkClick r:id="" action="ppaction://ole?verb=0"/>
          </p:cNvPr>
          <p:cNvGraphicFramePr>
            <a:graphicFrameLocks noChangeAspect="1"/>
          </p:cNvGraphicFramePr>
          <p:nvPr>
            <p:extLst>
              <p:ext uri="{D42A27DB-BD31-4B8C-83A1-F6EECF244321}">
                <p14:modId xmlns:p14="http://schemas.microsoft.com/office/powerpoint/2010/main" val="1175487741"/>
              </p:ext>
            </p:extLst>
          </p:nvPr>
        </p:nvGraphicFramePr>
        <p:xfrm>
          <a:off x="40597" y="6048375"/>
          <a:ext cx="7267062" cy="4513263"/>
        </p:xfrm>
        <a:graphic>
          <a:graphicData uri="http://schemas.openxmlformats.org/presentationml/2006/ole">
            <mc:AlternateContent xmlns:mc="http://schemas.openxmlformats.org/markup-compatibility/2006">
              <mc:Choice xmlns:v="urn:schemas-microsoft-com:vml" Requires="v">
                <p:oleObj spid="_x0000_s1027" name="Présentation" r:id="rId9" imgW="7563899" imgH="5344791" progId="PowerPoint.Show.12">
                  <p:embed/>
                </p:oleObj>
              </mc:Choice>
              <mc:Fallback>
                <p:oleObj name="Présentation" r:id="rId9" imgW="7563899" imgH="5344791" progId="PowerPoint.Show.12">
                  <p:embed/>
                  <p:pic>
                    <p:nvPicPr>
                      <p:cNvPr id="0" name=""/>
                      <p:cNvPicPr/>
                      <p:nvPr/>
                    </p:nvPicPr>
                    <p:blipFill>
                      <a:blip r:embed="rId10"/>
                      <a:stretch>
                        <a:fillRect/>
                      </a:stretch>
                    </p:blipFill>
                    <p:spPr>
                      <a:xfrm>
                        <a:off x="40597" y="6048375"/>
                        <a:ext cx="7267062" cy="4513263"/>
                      </a:xfrm>
                      <a:prstGeom prst="rect">
                        <a:avLst/>
                      </a:prstGeom>
                    </p:spPr>
                  </p:pic>
                </p:oleObj>
              </mc:Fallback>
            </mc:AlternateContent>
          </a:graphicData>
        </a:graphic>
      </p:graphicFrame>
    </p:spTree>
    <p:extLst>
      <p:ext uri="{BB962C8B-B14F-4D97-AF65-F5344CB8AC3E}">
        <p14:creationId xmlns:p14="http://schemas.microsoft.com/office/powerpoint/2010/main" val="364780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0728" y="25020"/>
            <a:ext cx="5456393" cy="707197"/>
          </a:xfrm>
          <a:prstGeom prst="rect">
            <a:avLst/>
          </a:prstGeom>
        </p:spPr>
      </p:pic>
      <p:pic>
        <p:nvPicPr>
          <p:cNvPr id="5" name="Image 4"/>
          <p:cNvPicPr>
            <a:picLocks noChangeAspect="1"/>
          </p:cNvPicPr>
          <p:nvPr/>
        </p:nvPicPr>
        <p:blipFill>
          <a:blip r:embed="rId4"/>
          <a:stretch>
            <a:fillRect/>
          </a:stretch>
        </p:blipFill>
        <p:spPr>
          <a:xfrm>
            <a:off x="5682290" y="140853"/>
            <a:ext cx="1633870" cy="475529"/>
          </a:xfrm>
          <a:prstGeom prst="rect">
            <a:avLst/>
          </a:prstGeom>
        </p:spPr>
      </p:pic>
      <p:pic>
        <p:nvPicPr>
          <p:cNvPr id="6" name="Image 5"/>
          <p:cNvPicPr>
            <a:picLocks noChangeAspect="1"/>
          </p:cNvPicPr>
          <p:nvPr/>
        </p:nvPicPr>
        <p:blipFill>
          <a:blip r:embed="rId5"/>
          <a:stretch>
            <a:fillRect/>
          </a:stretch>
        </p:blipFill>
        <p:spPr>
          <a:xfrm>
            <a:off x="100728" y="916555"/>
            <a:ext cx="853514" cy="829128"/>
          </a:xfrm>
          <a:prstGeom prst="rect">
            <a:avLst/>
          </a:prstGeom>
        </p:spPr>
      </p:pic>
      <p:sp>
        <p:nvSpPr>
          <p:cNvPr id="7" name="Rectangle 16"/>
          <p:cNvSpPr txBox="1">
            <a:spLocks noChangeArrowheads="1"/>
          </p:cNvSpPr>
          <p:nvPr/>
        </p:nvSpPr>
        <p:spPr>
          <a:xfrm>
            <a:off x="527485" y="1097119"/>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Planning du mois Novembre temporaire</a:t>
            </a:r>
          </a:p>
        </p:txBody>
      </p:sp>
      <p:graphicFrame>
        <p:nvGraphicFramePr>
          <p:cNvPr id="2" name="Objet 1">
            <a:hlinkClick r:id="" action="ppaction://ole?verb=0"/>
          </p:cNvPr>
          <p:cNvGraphicFramePr>
            <a:graphicFrameLocks noChangeAspect="1"/>
          </p:cNvGraphicFramePr>
          <p:nvPr>
            <p:extLst>
              <p:ext uri="{D42A27DB-BD31-4B8C-83A1-F6EECF244321}">
                <p14:modId xmlns:p14="http://schemas.microsoft.com/office/powerpoint/2010/main" val="125217560"/>
              </p:ext>
            </p:extLst>
          </p:nvPr>
        </p:nvGraphicFramePr>
        <p:xfrm>
          <a:off x="100728" y="1745683"/>
          <a:ext cx="7462122" cy="4594266"/>
        </p:xfrm>
        <a:graphic>
          <a:graphicData uri="http://schemas.openxmlformats.org/presentationml/2006/ole">
            <mc:AlternateContent xmlns:mc="http://schemas.openxmlformats.org/markup-compatibility/2006">
              <mc:Choice xmlns:v="urn:schemas-microsoft-com:vml" Requires="v">
                <p:oleObj spid="_x0000_s2050" name="Présentation" r:id="rId6" imgW="7563899" imgH="5344791" progId="PowerPoint.Show.12">
                  <p:embed/>
                </p:oleObj>
              </mc:Choice>
              <mc:Fallback>
                <p:oleObj name="Présentation" r:id="rId6" imgW="7563899" imgH="5344791" progId="PowerPoint.Show.12">
                  <p:embed/>
                  <p:pic>
                    <p:nvPicPr>
                      <p:cNvPr id="0" name=""/>
                      <p:cNvPicPr/>
                      <p:nvPr/>
                    </p:nvPicPr>
                    <p:blipFill>
                      <a:blip r:embed="rId7"/>
                      <a:stretch>
                        <a:fillRect/>
                      </a:stretch>
                    </p:blipFill>
                    <p:spPr>
                      <a:xfrm>
                        <a:off x="100728" y="1745683"/>
                        <a:ext cx="7462122" cy="4594266"/>
                      </a:xfrm>
                      <a:prstGeom prst="rect">
                        <a:avLst/>
                      </a:prstGeom>
                    </p:spPr>
                  </p:pic>
                </p:oleObj>
              </mc:Fallback>
            </mc:AlternateContent>
          </a:graphicData>
        </a:graphic>
      </p:graphicFrame>
      <p:graphicFrame>
        <p:nvGraphicFramePr>
          <p:cNvPr id="3" name="Objet 2">
            <a:hlinkClick r:id="" action="ppaction://ole?verb=0"/>
          </p:cNvPr>
          <p:cNvGraphicFramePr>
            <a:graphicFrameLocks noChangeAspect="1"/>
          </p:cNvGraphicFramePr>
          <p:nvPr>
            <p:extLst>
              <p:ext uri="{D42A27DB-BD31-4B8C-83A1-F6EECF244321}">
                <p14:modId xmlns:p14="http://schemas.microsoft.com/office/powerpoint/2010/main" val="2716092967"/>
              </p:ext>
            </p:extLst>
          </p:nvPr>
        </p:nvGraphicFramePr>
        <p:xfrm>
          <a:off x="100729" y="6184161"/>
          <a:ext cx="7266756" cy="4504477"/>
        </p:xfrm>
        <a:graphic>
          <a:graphicData uri="http://schemas.openxmlformats.org/presentationml/2006/ole">
            <mc:AlternateContent xmlns:mc="http://schemas.openxmlformats.org/markup-compatibility/2006">
              <mc:Choice xmlns:v="urn:schemas-microsoft-com:vml" Requires="v">
                <p:oleObj spid="_x0000_s2051" name="Présentation" r:id="rId8" imgW="7563899" imgH="5344791" progId="PowerPoint.Show.12">
                  <p:embed/>
                </p:oleObj>
              </mc:Choice>
              <mc:Fallback>
                <p:oleObj name="Présentation" r:id="rId8" imgW="7563899" imgH="5344791" progId="PowerPoint.Show.12">
                  <p:embed/>
                  <p:pic>
                    <p:nvPicPr>
                      <p:cNvPr id="0" name=""/>
                      <p:cNvPicPr/>
                      <p:nvPr/>
                    </p:nvPicPr>
                    <p:blipFill>
                      <a:blip r:embed="rId9"/>
                      <a:stretch>
                        <a:fillRect/>
                      </a:stretch>
                    </p:blipFill>
                    <p:spPr>
                      <a:xfrm>
                        <a:off x="100729" y="6184161"/>
                        <a:ext cx="7266756" cy="4504477"/>
                      </a:xfrm>
                      <a:prstGeom prst="rect">
                        <a:avLst/>
                      </a:prstGeom>
                    </p:spPr>
                  </p:pic>
                </p:oleObj>
              </mc:Fallback>
            </mc:AlternateContent>
          </a:graphicData>
        </a:graphic>
      </p:graphicFrame>
    </p:spTree>
    <p:extLst>
      <p:ext uri="{BB962C8B-B14F-4D97-AF65-F5344CB8AC3E}">
        <p14:creationId xmlns:p14="http://schemas.microsoft.com/office/powerpoint/2010/main" val="133263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4" name="Sous-titre 3"/>
          <p:cNvSpPr>
            <a:spLocks noGrp="1"/>
          </p:cNvSpPr>
          <p:nvPr>
            <p:ph type="subTitle" idx="1"/>
          </p:nvPr>
        </p:nvSpPr>
        <p:spPr>
          <a:xfrm>
            <a:off x="675731" y="4813300"/>
            <a:ext cx="6445979" cy="1010549"/>
          </a:xfrm>
        </p:spPr>
        <p:txBody>
          <a:bodyPr>
            <a:normAutofit fontScale="70000" lnSpcReduction="20000"/>
          </a:bodyPr>
          <a:lstStyle/>
          <a:p>
            <a:r>
              <a:rPr lang="fr-FR" b="1" dirty="0">
                <a:solidFill>
                  <a:srgbClr val="D60093"/>
                </a:solidFill>
              </a:rPr>
              <a:t>Au sein de la résidence, nous avons rendu hommage en participant à plusieurs activités sur le thème d’Octobre Rose : sensibilisation, confection de broches, marche de l’espoir, séance photo « Roses » et visite du centre de loisirs, dont les enfants ont offert des roses aux résidents afin de soutenir la lutte contre le cancer du sein.</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7</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22608" y="818238"/>
            <a:ext cx="1001372" cy="97422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722850" y="938869"/>
            <a:ext cx="6840000" cy="661597"/>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Octobre Rose</a:t>
            </a:r>
          </a:p>
        </p:txBody>
      </p:sp>
      <p:sp>
        <p:nvSpPr>
          <p:cNvPr id="3" name="Rectangle 2"/>
          <p:cNvSpPr/>
          <p:nvPr/>
        </p:nvSpPr>
        <p:spPr>
          <a:xfrm>
            <a:off x="1890713" y="5020360"/>
            <a:ext cx="3781425" cy="369332"/>
          </a:xfrm>
          <a:prstGeom prst="rect">
            <a:avLst/>
          </a:prstGeom>
        </p:spPr>
        <p:txBody>
          <a:bodyPr>
            <a:spAutoFit/>
          </a:bodyPr>
          <a:lstStyle/>
          <a:p>
            <a:endParaRPr lang="fr-FR" b="1" i="0" dirty="0">
              <a:solidFill>
                <a:srgbClr val="191919"/>
              </a:solidFill>
              <a:effectLst/>
              <a:latin typeface="LPO"/>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172077" y="2131795"/>
            <a:ext cx="2893300" cy="2169975"/>
          </a:xfrm>
          <a:prstGeom prst="rect">
            <a:avLst/>
          </a:prstGeom>
          <a:ln>
            <a:noFill/>
          </a:ln>
          <a:effectLst>
            <a:softEdge rad="112500"/>
          </a:effectLst>
        </p:spPr>
      </p:pic>
      <p:sp>
        <p:nvSpPr>
          <p:cNvPr id="6" name="Émoticône 5"/>
          <p:cNvSpPr/>
          <p:nvPr/>
        </p:nvSpPr>
        <p:spPr>
          <a:xfrm>
            <a:off x="2233815" y="3453496"/>
            <a:ext cx="469900" cy="352555"/>
          </a:xfrm>
          <a:prstGeom prst="smileyFace">
            <a:avLst>
              <a:gd name="adj" fmla="val 46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71288" y="2121473"/>
            <a:ext cx="3150423" cy="2362818"/>
          </a:xfrm>
          <a:prstGeom prst="rect">
            <a:avLst/>
          </a:prstGeom>
          <a:ln>
            <a:noFill/>
          </a:ln>
          <a:effectLst>
            <a:outerShdw blurRad="190500" algn="tl" rotWithShape="0">
              <a:srgbClr val="000000">
                <a:alpha val="70000"/>
              </a:srgbClr>
            </a:outerShdw>
          </a:effectLst>
        </p:spPr>
      </p:pic>
      <p:pic>
        <p:nvPicPr>
          <p:cNvPr id="8" name="Imag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5254976" y="6115372"/>
            <a:ext cx="2332184" cy="1749138"/>
          </a:xfrm>
          <a:prstGeom prst="rect">
            <a:avLst/>
          </a:prstGeom>
        </p:spPr>
      </p:pic>
      <p:pic>
        <p:nvPicPr>
          <p:cNvPr id="9" name="Imag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685" y="8241706"/>
            <a:ext cx="3202095" cy="2401572"/>
          </a:xfrm>
          <a:prstGeom prst="rect">
            <a:avLst/>
          </a:prstGeom>
        </p:spPr>
      </p:pic>
      <p:pic>
        <p:nvPicPr>
          <p:cNvPr id="10" name="Imag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0800000" flipV="1">
            <a:off x="4458424" y="8352515"/>
            <a:ext cx="3054350" cy="2290763"/>
          </a:xfrm>
          <a:prstGeom prst="rect">
            <a:avLst/>
          </a:prstGeom>
        </p:spPr>
      </p:pic>
      <p:pic>
        <p:nvPicPr>
          <p:cNvPr id="11" name="Imag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rot="5400000">
            <a:off x="290030" y="6043449"/>
            <a:ext cx="2523977" cy="1892983"/>
          </a:xfrm>
          <a:prstGeom prst="rect">
            <a:avLst/>
          </a:prstGeom>
        </p:spPr>
      </p:pic>
      <p:sp>
        <p:nvSpPr>
          <p:cNvPr id="12" name="Émoticône 11"/>
          <p:cNvSpPr/>
          <p:nvPr/>
        </p:nvSpPr>
        <p:spPr>
          <a:xfrm>
            <a:off x="1700729" y="5957155"/>
            <a:ext cx="379968" cy="25019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Émoticône 12"/>
          <p:cNvSpPr/>
          <p:nvPr/>
        </p:nvSpPr>
        <p:spPr>
          <a:xfrm>
            <a:off x="672235" y="5973716"/>
            <a:ext cx="585250" cy="521749"/>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Émoticône 14"/>
          <p:cNvSpPr/>
          <p:nvPr/>
        </p:nvSpPr>
        <p:spPr>
          <a:xfrm>
            <a:off x="1175482" y="5870897"/>
            <a:ext cx="443244" cy="444846"/>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165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3" name="Sous-titre 2"/>
          <p:cNvSpPr>
            <a:spLocks noGrp="1"/>
          </p:cNvSpPr>
          <p:nvPr>
            <p:ph type="subTitle" idx="1"/>
          </p:nvPr>
        </p:nvSpPr>
        <p:spPr>
          <a:xfrm>
            <a:off x="361425" y="5061246"/>
            <a:ext cx="6712475" cy="1267426"/>
          </a:xfrm>
        </p:spPr>
        <p:txBody>
          <a:bodyPr>
            <a:normAutofit lnSpcReduction="10000"/>
          </a:bodyPr>
          <a:lstStyle/>
          <a:p>
            <a:r>
              <a:rPr lang="fr-FR" dirty="0">
                <a:solidFill>
                  <a:srgbClr val="D60093"/>
                </a:solidFill>
              </a:rPr>
              <a:t>Musicothérapie avec Lydie : équipée de ses violons et de ses cloches aux sons variés, elle propose un moment musical apprécié de tous. Les résidents, ravis, essaient ou rejouent du violon avec plaisir.</a:t>
            </a:r>
          </a:p>
        </p:txBody>
      </p:sp>
      <p:sp>
        <p:nvSpPr>
          <p:cNvPr id="5" name="Espace réservé du numéro de diapositive 5"/>
          <p:cNvSpPr>
            <a:spLocks noGrp="1"/>
          </p:cNvSpPr>
          <p:nvPr>
            <p:ph type="sldNum" sz="quarter" idx="4294967295"/>
          </p:nvPr>
        </p:nvSpPr>
        <p:spPr>
          <a:xfrm>
            <a:off x="0" y="10325100"/>
            <a:ext cx="238125"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8</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1307806"/>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r>
              <a:rPr lang="fr-FR" sz="2200" dirty="0">
                <a:solidFill>
                  <a:srgbClr val="FFFFFF"/>
                </a:solidFill>
              </a:rPr>
              <a:t>Musicothérapie avec Lydie</a:t>
            </a: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48549" y="2478248"/>
            <a:ext cx="4337050" cy="24236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Imag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8125" y="6562777"/>
            <a:ext cx="3038475" cy="1697971"/>
          </a:xfrm>
          <a:prstGeom prst="rect">
            <a:avLst/>
          </a:prstGeom>
          <a:ln w="228600" cap="sq" cmpd="thickThin">
            <a:solidFill>
              <a:srgbClr val="000000"/>
            </a:solidFill>
            <a:prstDash val="solid"/>
            <a:miter lim="800000"/>
          </a:ln>
          <a:effectLst>
            <a:innerShdw blurRad="76200">
              <a:srgbClr val="000000"/>
            </a:innerShdw>
          </a:effectLst>
        </p:spPr>
      </p:pic>
      <p:pic>
        <p:nvPicPr>
          <p:cNvPr id="7" name="Imag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40924" y="8646202"/>
            <a:ext cx="3004343" cy="1678898"/>
          </a:xfrm>
          <a:prstGeom prst="rect">
            <a:avLst/>
          </a:prstGeom>
          <a:ln>
            <a:noFill/>
          </a:ln>
          <a:effectLst>
            <a:outerShdw blurRad="190500" algn="tl" rotWithShape="0">
              <a:srgbClr val="000000">
                <a:alpha val="70000"/>
              </a:srgbClr>
            </a:outerShdw>
          </a:effectLst>
        </p:spPr>
      </p:pic>
      <p:pic>
        <p:nvPicPr>
          <p:cNvPr id="8" name="Imag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035904" y="6434554"/>
            <a:ext cx="3267926" cy="1826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Émoticône 8"/>
          <p:cNvSpPr/>
          <p:nvPr/>
        </p:nvSpPr>
        <p:spPr>
          <a:xfrm>
            <a:off x="2781300" y="7062876"/>
            <a:ext cx="406400" cy="222951"/>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Émoticône 9"/>
          <p:cNvSpPr/>
          <p:nvPr/>
        </p:nvSpPr>
        <p:spPr>
          <a:xfrm>
            <a:off x="2266950" y="7062876"/>
            <a:ext cx="241300" cy="237411"/>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364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975" y="-59234"/>
            <a:ext cx="5456393" cy="707197"/>
          </a:xfrm>
          <a:prstGeom prst="rect">
            <a:avLst/>
          </a:prstGeom>
        </p:spPr>
      </p:pic>
      <p:pic>
        <p:nvPicPr>
          <p:cNvPr id="3" name="Image 2"/>
          <p:cNvPicPr>
            <a:picLocks noChangeAspect="1"/>
          </p:cNvPicPr>
          <p:nvPr/>
        </p:nvPicPr>
        <p:blipFill>
          <a:blip r:embed="rId3"/>
          <a:stretch>
            <a:fillRect/>
          </a:stretch>
        </p:blipFill>
        <p:spPr>
          <a:xfrm>
            <a:off x="5631490" y="242453"/>
            <a:ext cx="1633870" cy="475529"/>
          </a:xfrm>
          <a:prstGeom prst="rect">
            <a:avLst/>
          </a:prstGeom>
        </p:spPr>
      </p:pic>
      <p:pic>
        <p:nvPicPr>
          <p:cNvPr id="4" name="Image 3"/>
          <p:cNvPicPr>
            <a:picLocks noChangeAspect="1"/>
          </p:cNvPicPr>
          <p:nvPr/>
        </p:nvPicPr>
        <p:blipFill>
          <a:blip r:embed="rId4"/>
          <a:stretch>
            <a:fillRect/>
          </a:stretch>
        </p:blipFill>
        <p:spPr>
          <a:xfrm>
            <a:off x="0" y="1094355"/>
            <a:ext cx="853514" cy="829128"/>
          </a:xfrm>
          <a:prstGeom prst="rect">
            <a:avLst/>
          </a:prstGeom>
        </p:spPr>
      </p:pic>
      <p:pic>
        <p:nvPicPr>
          <p:cNvPr id="8" name="Image 7"/>
          <p:cNvPicPr>
            <a:picLocks noChangeAspect="1"/>
          </p:cNvPicPr>
          <p:nvPr/>
        </p:nvPicPr>
        <p:blipFill>
          <a:blip r:embed="rId5"/>
          <a:stretch>
            <a:fillRect/>
          </a:stretch>
        </p:blipFill>
        <p:spPr>
          <a:xfrm>
            <a:off x="297491" y="1368579"/>
            <a:ext cx="6840305" cy="469433"/>
          </a:xfrm>
          <a:prstGeom prst="rect">
            <a:avLst/>
          </a:prstGeom>
        </p:spPr>
      </p:pic>
      <p:sp>
        <p:nvSpPr>
          <p:cNvPr id="12" name="Titre 11"/>
          <p:cNvSpPr>
            <a:spLocks noGrp="1"/>
          </p:cNvSpPr>
          <p:nvPr>
            <p:ph type="title"/>
          </p:nvPr>
        </p:nvSpPr>
        <p:spPr>
          <a:xfrm>
            <a:off x="378143" y="914399"/>
            <a:ext cx="6806565" cy="1295081"/>
          </a:xfrm>
        </p:spPr>
        <p:txBody>
          <a:bodyPr/>
          <a:lstStyle/>
          <a:p>
            <a:r>
              <a:rPr lang="fr-FR" dirty="0">
                <a:solidFill>
                  <a:schemeClr val="bg1"/>
                </a:solidFill>
              </a:rPr>
              <a:t>Recette de cuisine</a:t>
            </a:r>
          </a:p>
        </p:txBody>
      </p:sp>
      <p:sp>
        <p:nvSpPr>
          <p:cNvPr id="5" name="Rectangle 4"/>
          <p:cNvSpPr/>
          <p:nvPr/>
        </p:nvSpPr>
        <p:spPr>
          <a:xfrm>
            <a:off x="2514600" y="2273638"/>
            <a:ext cx="5156199" cy="8402300"/>
          </a:xfrm>
          <a:prstGeom prst="rect">
            <a:avLst/>
          </a:prstGeom>
        </p:spPr>
        <p:txBody>
          <a:bodyPr wrap="square">
            <a:spAutoFit/>
          </a:bodyPr>
          <a:lstStyle/>
          <a:p>
            <a:r>
              <a:rPr lang="fr-FR" b="1" dirty="0"/>
              <a:t>Ingrédients pour</a:t>
            </a:r>
          </a:p>
          <a:p>
            <a:r>
              <a:rPr lang="fr-FR" b="1" dirty="0"/>
              <a:t>6 pers.</a:t>
            </a:r>
          </a:p>
          <a:p>
            <a:r>
              <a:rPr lang="fr-FR" dirty="0"/>
              <a:t>Lait 1/2 écrémé</a:t>
            </a:r>
          </a:p>
          <a:p>
            <a:r>
              <a:rPr lang="fr-FR" dirty="0"/>
              <a:t>50 cl</a:t>
            </a:r>
          </a:p>
          <a:p>
            <a:r>
              <a:rPr lang="fr-FR" dirty="0"/>
              <a:t>Farine de blé T55</a:t>
            </a:r>
          </a:p>
          <a:p>
            <a:r>
              <a:rPr lang="fr-FR" dirty="0"/>
              <a:t>250 g</a:t>
            </a:r>
          </a:p>
          <a:p>
            <a:r>
              <a:rPr lang="fr-FR" dirty="0"/>
              <a:t>Sucre en poudre</a:t>
            </a:r>
          </a:p>
          <a:p>
            <a:r>
              <a:rPr lang="fr-FR" dirty="0"/>
              <a:t>100 g</a:t>
            </a:r>
          </a:p>
          <a:p>
            <a:r>
              <a:rPr lang="fr-FR" dirty="0"/>
              <a:t>Beurre doux</a:t>
            </a:r>
          </a:p>
          <a:p>
            <a:r>
              <a:rPr lang="fr-FR" dirty="0"/>
              <a:t>80 g</a:t>
            </a:r>
          </a:p>
          <a:p>
            <a:r>
              <a:rPr lang="fr-FR" dirty="0"/>
              <a:t>Œufs(s)</a:t>
            </a:r>
          </a:p>
          <a:p>
            <a:r>
              <a:rPr lang="fr-FR" dirty="0"/>
              <a:t>4 pièce(s)</a:t>
            </a:r>
          </a:p>
          <a:p>
            <a:r>
              <a:rPr lang="fr-FR" dirty="0"/>
              <a:t>Eau de fleur d'oranger</a:t>
            </a:r>
          </a:p>
          <a:p>
            <a:r>
              <a:rPr lang="fr-FR" dirty="0"/>
              <a:t>1 cl</a:t>
            </a:r>
          </a:p>
          <a:p>
            <a:r>
              <a:rPr lang="fr-FR" b="1" dirty="0"/>
              <a:t>Descriptif de la recette</a:t>
            </a:r>
          </a:p>
          <a:p>
            <a:r>
              <a:rPr lang="fr-FR" dirty="0"/>
              <a:t>Dans un récipient, mettre la farine et le sucre, réaliser un puits et casser les œufs dedans. Mélanger en incorporant progressivement la farine, puis verser le lait petit à petit jusqu'à obtention d'une pâte lisse. Faire fondre 50 g de beurre et l'ajouter à la pâte, ainsi que la fleur d'oranger.</a:t>
            </a:r>
          </a:p>
          <a:p>
            <a:r>
              <a:rPr lang="fr-FR" dirty="0"/>
              <a:t>Laisser reposer la pâte 1h.</a:t>
            </a:r>
          </a:p>
          <a:p>
            <a:endParaRPr lang="fr-FR" dirty="0"/>
          </a:p>
          <a:p>
            <a:r>
              <a:rPr lang="fr-FR" dirty="0"/>
              <a:t>Dans une poêle, faire fondre une noisette de beurre et verser une louche de pâte (tourner la poêle dans tous les sens afin de la répartir uniformément). Cuire la crêpe quelques instants et la retourner. La plier ensuite en 4 et réserver. Réaliser toutes les crêpes de la même manière.</a:t>
            </a:r>
          </a:p>
          <a:p>
            <a:r>
              <a:rPr lang="fr-FR" dirty="0"/>
              <a:t>Les conserver au chaud.</a:t>
            </a:r>
          </a:p>
        </p:txBody>
      </p:sp>
      <p:pic>
        <p:nvPicPr>
          <p:cNvPr id="3074" name="Picture 2" descr="Crepes Party - Images et vidéos libres de droits | Adobe Stock"/>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9384" y="2209480"/>
            <a:ext cx="2069305" cy="137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31503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12786</TotalTime>
  <Words>1193</Words>
  <Application>Microsoft Office PowerPoint</Application>
  <PresentationFormat>Personnalisé</PresentationFormat>
  <Paragraphs>162</Paragraphs>
  <Slides>18</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5" baseType="lpstr">
      <vt:lpstr>ＭＳ Ｐゴシック</vt:lpstr>
      <vt:lpstr>Arial</vt:lpstr>
      <vt:lpstr>Calibri</vt:lpstr>
      <vt:lpstr>Google Sans</vt:lpstr>
      <vt:lpstr>LPO</vt:lpstr>
      <vt:lpstr>Thème Office</vt:lpstr>
      <vt:lpstr>Présentation</vt:lpstr>
      <vt:lpstr>Présentation PowerPoint</vt:lpstr>
      <vt:lpstr>Présentation PowerPoint</vt:lpstr>
      <vt:lpstr>Sortie au restaurant « Le Comptoir du Malt » à Sainte-Maximin : un moment de partage et de convivialité autour d’un bon repas.</vt:lpstr>
      <vt:lpstr>Présentation PowerPoint</vt:lpstr>
      <vt:lpstr>Présentation PowerPoint</vt:lpstr>
      <vt:lpstr>Présentation PowerPoint</vt:lpstr>
      <vt:lpstr>Présentation PowerPoint</vt:lpstr>
      <vt:lpstr>Présentation PowerPoint</vt:lpstr>
      <vt:lpstr>Recette de cuisine</vt:lpstr>
      <vt:lpstr>Saviez-vous?</vt:lpstr>
      <vt:lpstr>Présentation PowerPoint</vt:lpstr>
      <vt:lpstr>Présentation PowerPoint</vt:lpstr>
      <vt:lpstr>Présentation PowerPoint</vt:lpstr>
      <vt:lpstr>Présentation PowerPoint</vt:lpstr>
      <vt:lpstr>A la résidence</vt:lpstr>
      <vt:lpstr>Présentation PowerPoint</vt:lpstr>
      <vt:lpstr>Présentation PowerPoint</vt:lpstr>
      <vt:lpstr>Familyvi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Grégory Riboulet</dc:creator>
  <cp:lastModifiedBy>Medicis Pontpoint - Qualité de Vie</cp:lastModifiedBy>
  <cp:revision>541</cp:revision>
  <cp:lastPrinted>2025-11-12T13:24:46Z</cp:lastPrinted>
  <dcterms:created xsi:type="dcterms:W3CDTF">2017-02-14T13:34:35Z</dcterms:created>
  <dcterms:modified xsi:type="dcterms:W3CDTF">2025-11-12T13:25:31Z</dcterms:modified>
</cp:coreProperties>
</file>